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Barlow ExtraBold"/>
      <p:bold r:id="rId22"/>
      <p:boldItalic r:id="rId23"/>
    </p:embeddedFont>
    <p:embeddedFont>
      <p:font typeface="Barlow"/>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28" roundtripDataSignature="AMtx7mifUWOJa4gsLDpoa2/3702xv0vpo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BarlowExtraBold-bold.fntdata"/><Relationship Id="rId21" Type="http://schemas.openxmlformats.org/officeDocument/2006/relationships/slide" Target="slides/slide16.xml"/><Relationship Id="rId24" Type="http://schemas.openxmlformats.org/officeDocument/2006/relationships/font" Target="fonts/Barlow-regular.fntdata"/><Relationship Id="rId23" Type="http://schemas.openxmlformats.org/officeDocument/2006/relationships/font" Target="fonts/BarlowExtraBold-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Barlow-italic.fntdata"/><Relationship Id="rId25" Type="http://schemas.openxmlformats.org/officeDocument/2006/relationships/font" Target="fonts/Barlow-bold.fntdata"/><Relationship Id="rId28" Type="http://customschemas.google.com/relationships/presentationmetadata" Target="metadata"/><Relationship Id="rId27" Type="http://schemas.openxmlformats.org/officeDocument/2006/relationships/font" Target="fonts/Barlow-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latin typeface="Barlow"/>
              <a:ea typeface="Barlow"/>
              <a:cs typeface="Barlow"/>
              <a:sym typeface="Barlow"/>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chemeClr val="dk1"/>
              </a:buClr>
              <a:buSzPts val="1200"/>
              <a:buChar char="●"/>
            </a:pPr>
            <a:r>
              <a:t/>
            </a:r>
            <a:endParaRPr sz="1200">
              <a:solidFill>
                <a:schemeClr val="dk1"/>
              </a:solidFill>
              <a:highlight>
                <a:srgbClr val="FFFFFF"/>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chemeClr val="dk1"/>
              </a:buClr>
              <a:buSzPts val="1200"/>
              <a:buChar char="●"/>
            </a:pPr>
            <a:r>
              <a:t/>
            </a:r>
            <a:endParaRPr sz="1200">
              <a:solidFill>
                <a:schemeClr val="dk1"/>
              </a:solidFill>
              <a:highlight>
                <a:srgbClr val="FFFFFF"/>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chemeClr val="dk1"/>
              </a:buClr>
              <a:buSzPts val="1200"/>
              <a:buChar char="●"/>
            </a:pPr>
            <a:r>
              <a:t/>
            </a:r>
            <a:endParaRPr sz="1200">
              <a:solidFill>
                <a:schemeClr val="dk1"/>
              </a:solidFill>
              <a:highlight>
                <a:srgbClr val="FFFFFF"/>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chemeClr val="dk1"/>
              </a:buClr>
              <a:buSzPts val="1200"/>
              <a:buChar char="●"/>
            </a:pPr>
            <a:r>
              <a:t/>
            </a:r>
            <a:endParaRPr sz="1200">
              <a:solidFill>
                <a:schemeClr val="dk1"/>
              </a:solidFill>
              <a:highlight>
                <a:srgbClr val="FFFFFF"/>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chemeClr val="dk1"/>
              </a:buClr>
              <a:buSzPts val="1200"/>
              <a:buChar char="●"/>
            </a:pPr>
            <a:r>
              <a:t/>
            </a:r>
            <a:endParaRPr sz="1200">
              <a:solidFill>
                <a:schemeClr val="dk1"/>
              </a:solidFill>
              <a:highlight>
                <a:srgbClr val="FFFFFF"/>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latin typeface="Barlow"/>
              <a:ea typeface="Barlow"/>
              <a:cs typeface="Barlow"/>
              <a:sym typeface="Barlow"/>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latin typeface="Barlow"/>
              <a:ea typeface="Barlow"/>
              <a:cs typeface="Barlow"/>
              <a:sym typeface="Barlow"/>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chemeClr val="dk1"/>
              </a:buClr>
              <a:buSzPts val="1200"/>
              <a:buChar char="●"/>
            </a:pPr>
            <a:r>
              <a:t/>
            </a:r>
            <a:endParaRPr sz="1200">
              <a:solidFill>
                <a:schemeClr val="dk1"/>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chemeClr val="dk1"/>
              </a:buClr>
              <a:buSzPts val="1200"/>
              <a:buChar char="●"/>
            </a:pPr>
            <a:r>
              <a:t/>
            </a:r>
            <a:endParaRPr sz="1200">
              <a:solidFill>
                <a:schemeClr val="dk1"/>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chemeClr val="dk1"/>
              </a:buClr>
              <a:buSzPts val="1200"/>
              <a:buChar char="●"/>
            </a:pPr>
            <a:r>
              <a:t/>
            </a:r>
            <a:endParaRPr sz="1200">
              <a:solidFill>
                <a:schemeClr val="dk1"/>
              </a:solidFill>
              <a:highlight>
                <a:srgbClr val="FFFFF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chemeClr val="dk1"/>
              </a:buClr>
              <a:buSzPts val="1200"/>
              <a:buChar char="●"/>
            </a:pPr>
            <a:r>
              <a:t/>
            </a:r>
            <a:endParaRPr sz="1200">
              <a:solidFill>
                <a:schemeClr val="dk1"/>
              </a:solidFill>
              <a:highlight>
                <a:srgbClr val="FFFFFF"/>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chemeClr val="dk1"/>
              </a:buClr>
              <a:buSzPts val="1200"/>
              <a:buChar char="●"/>
            </a:pPr>
            <a:r>
              <a:t/>
            </a:r>
            <a:endParaRPr sz="1200">
              <a:solidFill>
                <a:schemeClr val="dk1"/>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chemeClr val="dk1"/>
              </a:buClr>
              <a:buSzPts val="1200"/>
              <a:buChar char="●"/>
            </a:pPr>
            <a:r>
              <a:t/>
            </a:r>
            <a:endParaRPr sz="1200">
              <a:solidFill>
                <a:schemeClr val="dk1"/>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chemeClr val="dk1"/>
              </a:buClr>
              <a:buSzPts val="1200"/>
              <a:buChar char="●"/>
            </a:pPr>
            <a:r>
              <a:t/>
            </a:r>
            <a:endParaRPr sz="1200">
              <a:solidFill>
                <a:schemeClr val="dk1"/>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1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1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2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2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2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2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2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2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2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2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2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2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hyperlink" Target="http://www.youtube.com/watch?v=yY96hTb8WgI" TargetMode="External"/><Relationship Id="rId5" Type="http://schemas.openxmlformats.org/officeDocument/2006/relationships/image" Target="../media/image3.jpg"/><Relationship Id="rId6" Type="http://schemas.openxmlformats.org/officeDocument/2006/relationships/hyperlink" Target="https://www.youtube.com/watch?v=yY96hTb8WgI"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3" name="Shape 53"/>
        <p:cNvGrpSpPr/>
        <p:nvPr/>
      </p:nvGrpSpPr>
      <p:grpSpPr>
        <a:xfrm>
          <a:off x="0" y="0"/>
          <a:ext cx="0" cy="0"/>
          <a:chOff x="0" y="0"/>
          <a:chExt cx="0" cy="0"/>
        </a:xfrm>
      </p:grpSpPr>
      <p:pic>
        <p:nvPicPr>
          <p:cNvPr id="54" name="Google Shape;54;p1"/>
          <p:cNvPicPr preferRelativeResize="0"/>
          <p:nvPr/>
        </p:nvPicPr>
        <p:blipFill rotWithShape="1">
          <a:blip r:embed="rId3">
            <a:alphaModFix/>
          </a:blip>
          <a:srcRect b="0" l="0" r="0" t="0"/>
          <a:stretch/>
        </p:blipFill>
        <p:spPr>
          <a:xfrm>
            <a:off x="7384175" y="310775"/>
            <a:ext cx="1449774" cy="1973375"/>
          </a:xfrm>
          <a:prstGeom prst="rect">
            <a:avLst/>
          </a:prstGeom>
          <a:noFill/>
          <a:ln>
            <a:noFill/>
          </a:ln>
        </p:spPr>
      </p:pic>
      <p:pic>
        <p:nvPicPr>
          <p:cNvPr id="55" name="Google Shape;55;p1"/>
          <p:cNvPicPr preferRelativeResize="0"/>
          <p:nvPr/>
        </p:nvPicPr>
        <p:blipFill rotWithShape="1">
          <a:blip r:embed="rId4">
            <a:alphaModFix/>
          </a:blip>
          <a:srcRect b="0" l="0" r="0" t="0"/>
          <a:stretch/>
        </p:blipFill>
        <p:spPr>
          <a:xfrm>
            <a:off x="7384175" y="310775"/>
            <a:ext cx="1449774" cy="1973375"/>
          </a:xfrm>
          <a:prstGeom prst="rect">
            <a:avLst/>
          </a:prstGeom>
          <a:noFill/>
          <a:ln>
            <a:noFill/>
          </a:ln>
        </p:spPr>
      </p:pic>
      <p:sp>
        <p:nvSpPr>
          <p:cNvPr id="56" name="Google Shape;56;p1"/>
          <p:cNvSpPr txBox="1"/>
          <p:nvPr/>
        </p:nvSpPr>
        <p:spPr>
          <a:xfrm>
            <a:off x="270000" y="270000"/>
            <a:ext cx="8640000" cy="81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1" i="0" lang="en-GB" sz="2700" u="none" cap="none" strike="noStrike">
                <a:solidFill>
                  <a:srgbClr val="FFFFFF"/>
                </a:solidFill>
                <a:latin typeface="Barlow"/>
                <a:ea typeface="Barlow"/>
                <a:cs typeface="Barlow"/>
                <a:sym typeface="Barlow"/>
              </a:rPr>
              <a:t>Tinker, Tailor, </a:t>
            </a:r>
            <a:r>
              <a:rPr b="1" i="0" lang="en-GB" sz="2700" u="sng" cap="none" strike="noStrike">
                <a:solidFill>
                  <a:srgbClr val="FFFFFF"/>
                </a:solidFill>
                <a:latin typeface="Barlow"/>
                <a:ea typeface="Barlow"/>
                <a:cs typeface="Barlow"/>
                <a:sym typeface="Barlow"/>
              </a:rPr>
              <a:t>Designer</a:t>
            </a:r>
            <a:r>
              <a:rPr b="1" i="0" lang="en-GB" sz="2700" u="none" cap="none" strike="noStrike">
                <a:solidFill>
                  <a:srgbClr val="FFFFFF"/>
                </a:solidFill>
                <a:latin typeface="Barlow"/>
                <a:ea typeface="Barlow"/>
                <a:cs typeface="Barlow"/>
                <a:sym typeface="Barlow"/>
              </a:rPr>
              <a:t>, Spy</a:t>
            </a:r>
            <a:endParaRPr b="1" i="0" sz="2700" u="none" cap="none" strike="noStrike">
              <a:solidFill>
                <a:srgbClr val="595959"/>
              </a:solidFill>
              <a:latin typeface="Barlow"/>
              <a:ea typeface="Barlow"/>
              <a:cs typeface="Barlow"/>
              <a:sym typeface="Barlow"/>
            </a:endParaRPr>
          </a:p>
        </p:txBody>
      </p:sp>
      <p:sp>
        <p:nvSpPr>
          <p:cNvPr id="57" name="Google Shape;57;p1"/>
          <p:cNvSpPr txBox="1"/>
          <p:nvPr/>
        </p:nvSpPr>
        <p:spPr>
          <a:xfrm>
            <a:off x="270000" y="1256600"/>
            <a:ext cx="8640000" cy="405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1" i="0" lang="en-GB" sz="2400" u="none" cap="none" strike="noStrike">
                <a:solidFill>
                  <a:srgbClr val="595959"/>
                </a:solidFill>
                <a:latin typeface="Barlow"/>
                <a:ea typeface="Barlow"/>
                <a:cs typeface="Barlow"/>
                <a:sym typeface="Barlow"/>
              </a:rPr>
              <a:t>LESSON 7</a:t>
            </a:r>
            <a:endParaRPr b="0" i="0" sz="1100" u="none" cap="none" strike="noStrike">
              <a:solidFill>
                <a:srgbClr val="000000"/>
              </a:solidFill>
              <a:latin typeface="Arial"/>
              <a:ea typeface="Arial"/>
              <a:cs typeface="Arial"/>
              <a:sym typeface="Arial"/>
            </a:endParaRPr>
          </a:p>
        </p:txBody>
      </p:sp>
      <p:sp>
        <p:nvSpPr>
          <p:cNvPr id="58" name="Google Shape;58;p1"/>
          <p:cNvSpPr txBox="1"/>
          <p:nvPr/>
        </p:nvSpPr>
        <p:spPr>
          <a:xfrm>
            <a:off x="159150" y="4738500"/>
            <a:ext cx="5333400" cy="405000"/>
          </a:xfrm>
          <a:prstGeom prst="rect">
            <a:avLst/>
          </a:prstGeom>
          <a:noFill/>
          <a:ln>
            <a:noFill/>
          </a:ln>
        </p:spPr>
        <p:txBody>
          <a:bodyPr anchorCtr="0" anchor="t" bIns="91425" lIns="91425" spcFirstLastPara="1" rIns="91425" wrap="square" tIns="91425">
            <a:noAutofit/>
          </a:bodyPr>
          <a:lstStyle/>
          <a:p>
            <a:pPr indent="0" lvl="0" marL="0" marR="0" rtl="0" algn="l">
              <a:lnSpc>
                <a:spcPct val="65000"/>
              </a:lnSpc>
              <a:spcBef>
                <a:spcPts val="0"/>
              </a:spcBef>
              <a:spcAft>
                <a:spcPts val="0"/>
              </a:spcAft>
              <a:buClr>
                <a:srgbClr val="000000"/>
              </a:buClr>
              <a:buSzPts val="4000"/>
              <a:buFont typeface="Arial"/>
              <a:buNone/>
            </a:pPr>
            <a:r>
              <a:rPr b="1" lang="en-GB" sz="2100">
                <a:solidFill>
                  <a:srgbClr val="F54996"/>
                </a:solidFill>
                <a:latin typeface="Barlow"/>
                <a:ea typeface="Barlow"/>
                <a:cs typeface="Barlow"/>
                <a:sym typeface="Barlow"/>
              </a:rPr>
              <a:t>CFG</a:t>
            </a:r>
            <a:r>
              <a:rPr b="1" i="0" lang="en-GB" sz="2100" u="none" cap="none" strike="noStrike">
                <a:solidFill>
                  <a:srgbClr val="F54996"/>
                </a:solidFill>
                <a:latin typeface="Barlow"/>
                <a:ea typeface="Barlow"/>
                <a:cs typeface="Barlow"/>
                <a:sym typeface="Barlow"/>
              </a:rPr>
              <a:t>DEGREE → FULL-STACK STREAM</a:t>
            </a:r>
            <a:r>
              <a:rPr b="0" i="0" lang="en-GB" sz="2100" u="none" cap="none" strike="noStrike">
                <a:solidFill>
                  <a:srgbClr val="F54996"/>
                </a:solidFill>
                <a:latin typeface="Barlow"/>
                <a:ea typeface="Barlow"/>
                <a:cs typeface="Barlow"/>
                <a:sym typeface="Barlow"/>
              </a:rPr>
              <a:t> </a:t>
            </a:r>
            <a:endParaRPr b="0" i="0" sz="1400" u="none" cap="none" strike="noStrike">
              <a:solidFill>
                <a:srgbClr val="000000"/>
              </a:solidFill>
              <a:latin typeface="Arial"/>
              <a:ea typeface="Arial"/>
              <a:cs typeface="Arial"/>
              <a:sym typeface="Arial"/>
            </a:endParaRPr>
          </a:p>
        </p:txBody>
      </p:sp>
      <p:sp>
        <p:nvSpPr>
          <p:cNvPr id="59" name="Google Shape;59;p1"/>
          <p:cNvSpPr txBox="1"/>
          <p:nvPr/>
        </p:nvSpPr>
        <p:spPr>
          <a:xfrm>
            <a:off x="328250" y="877600"/>
            <a:ext cx="8640000" cy="2877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1" i="0" lang="en-GB" sz="1700" u="none" cap="none" strike="noStrike">
                <a:solidFill>
                  <a:srgbClr val="B7B7B7"/>
                </a:solidFill>
                <a:latin typeface="Barlow"/>
                <a:ea typeface="Barlow"/>
                <a:cs typeface="Barlow"/>
                <a:sym typeface="Barlow"/>
              </a:rPr>
              <a:t>(UX/UI, Design &amp; Styling)</a:t>
            </a:r>
            <a:endParaRPr b="1" i="0" sz="1700" u="none" cap="none" strike="noStrike">
              <a:solidFill>
                <a:srgbClr val="B7B7B7"/>
              </a:solidFill>
              <a:latin typeface="Barlow"/>
              <a:ea typeface="Barlow"/>
              <a:cs typeface="Barlow"/>
              <a:sym typeface="Barlow"/>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2" name="Shape 152"/>
        <p:cNvGrpSpPr/>
        <p:nvPr/>
      </p:nvGrpSpPr>
      <p:grpSpPr>
        <a:xfrm>
          <a:off x="0" y="0"/>
          <a:ext cx="0" cy="0"/>
          <a:chOff x="0" y="0"/>
          <a:chExt cx="0" cy="0"/>
        </a:xfrm>
      </p:grpSpPr>
      <p:sp>
        <p:nvSpPr>
          <p:cNvPr id="153" name="Google Shape;153;p10"/>
          <p:cNvSpPr txBox="1"/>
          <p:nvPr/>
        </p:nvSpPr>
        <p:spPr>
          <a:xfrm>
            <a:off x="253100" y="349200"/>
            <a:ext cx="7390800" cy="514500"/>
          </a:xfrm>
          <a:prstGeom prst="rect">
            <a:avLst/>
          </a:prstGeom>
          <a:noFill/>
          <a:ln>
            <a:noFill/>
          </a:ln>
        </p:spPr>
        <p:txBody>
          <a:bodyPr anchorCtr="0" anchor="t" bIns="0" lIns="0" spcFirstLastPara="1" rIns="0" wrap="square" tIns="0">
            <a:noAutofit/>
          </a:bodyPr>
          <a:lstStyle/>
          <a:p>
            <a:pPr indent="0" lvl="0" marL="0" marR="0" rtl="0" algn="l">
              <a:lnSpc>
                <a:spcPct val="65000"/>
              </a:lnSpc>
              <a:spcBef>
                <a:spcPts val="0"/>
              </a:spcBef>
              <a:spcAft>
                <a:spcPts val="0"/>
              </a:spcAft>
              <a:buClr>
                <a:srgbClr val="000000"/>
              </a:buClr>
              <a:buSzPts val="3400"/>
              <a:buFont typeface="Arial"/>
              <a:buNone/>
            </a:pPr>
            <a:r>
              <a:rPr b="0" i="0" lang="en-GB" sz="3400" u="none" cap="none" strike="noStrike">
                <a:solidFill>
                  <a:srgbClr val="000000"/>
                </a:solidFill>
                <a:latin typeface="Barlow ExtraBold"/>
                <a:ea typeface="Barlow ExtraBold"/>
                <a:cs typeface="Barlow ExtraBold"/>
                <a:sym typeface="Barlow ExtraBold"/>
              </a:rPr>
              <a:t>Eye scanning patterns continued</a:t>
            </a:r>
            <a:endParaRPr b="0" i="0" sz="3400" u="none" cap="none" strike="noStrike">
              <a:solidFill>
                <a:srgbClr val="000000"/>
              </a:solidFill>
              <a:latin typeface="Barlow ExtraBold"/>
              <a:ea typeface="Barlow ExtraBold"/>
              <a:cs typeface="Barlow ExtraBold"/>
              <a:sym typeface="Barlow ExtraBold"/>
            </a:endParaRPr>
          </a:p>
        </p:txBody>
      </p:sp>
      <p:grpSp>
        <p:nvGrpSpPr>
          <p:cNvPr id="154" name="Google Shape;154;p10"/>
          <p:cNvGrpSpPr/>
          <p:nvPr/>
        </p:nvGrpSpPr>
        <p:grpSpPr>
          <a:xfrm>
            <a:off x="309474" y="711302"/>
            <a:ext cx="8496101" cy="383773"/>
            <a:chOff x="461874" y="2757427"/>
            <a:chExt cx="8496101" cy="383773"/>
          </a:xfrm>
        </p:grpSpPr>
        <p:sp>
          <p:nvSpPr>
            <p:cNvPr id="155" name="Google Shape;155;p10"/>
            <p:cNvSpPr txBox="1"/>
            <p:nvPr/>
          </p:nvSpPr>
          <p:spPr>
            <a:xfrm>
              <a:off x="805775" y="2802800"/>
              <a:ext cx="8152200" cy="3384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600"/>
                <a:buFont typeface="Arial"/>
                <a:buNone/>
              </a:pPr>
              <a:r>
                <a:rPr b="1" i="1" lang="en-GB" sz="1600" u="none" cap="none" strike="noStrike">
                  <a:solidFill>
                    <a:srgbClr val="000000"/>
                  </a:solidFill>
                  <a:latin typeface="Barlow"/>
                  <a:ea typeface="Barlow"/>
                  <a:cs typeface="Barlow"/>
                  <a:sym typeface="Barlow"/>
                </a:rPr>
                <a:t>In the land of people with sight, the pattern-informed designer is king!</a:t>
              </a:r>
              <a:endParaRPr b="1" i="1" sz="1600" u="none" cap="none" strike="noStrike">
                <a:solidFill>
                  <a:srgbClr val="000000"/>
                </a:solidFill>
                <a:latin typeface="Barlow"/>
                <a:ea typeface="Barlow"/>
                <a:cs typeface="Barlow"/>
                <a:sym typeface="Barlow"/>
              </a:endParaRPr>
            </a:p>
            <a:p>
              <a:pPr indent="0" lvl="0" marL="0" marR="0" rtl="0" algn="l">
                <a:lnSpc>
                  <a:spcPct val="110000"/>
                </a:lnSpc>
                <a:spcBef>
                  <a:spcPts val="0"/>
                </a:spcBef>
                <a:spcAft>
                  <a:spcPts val="0"/>
                </a:spcAft>
                <a:buClr>
                  <a:srgbClr val="000000"/>
                </a:buClr>
                <a:buSzPts val="1100"/>
                <a:buFont typeface="Arial"/>
                <a:buNone/>
              </a:pPr>
              <a:r>
                <a:t/>
              </a:r>
              <a:endParaRPr b="0" i="0" sz="1300" u="none" cap="none" strike="noStrike">
                <a:solidFill>
                  <a:srgbClr val="000000"/>
                </a:solidFill>
                <a:latin typeface="Barlow"/>
                <a:ea typeface="Barlow"/>
                <a:cs typeface="Barlow"/>
                <a:sym typeface="Barlow"/>
              </a:endParaRPr>
            </a:p>
          </p:txBody>
        </p:sp>
        <p:pic>
          <p:nvPicPr>
            <p:cNvPr id="156" name="Google Shape;156;p10"/>
            <p:cNvPicPr preferRelativeResize="0"/>
            <p:nvPr/>
          </p:nvPicPr>
          <p:blipFill rotWithShape="1">
            <a:blip r:embed="rId3">
              <a:alphaModFix/>
            </a:blip>
            <a:srcRect b="0" l="0" r="0" t="0"/>
            <a:stretch/>
          </p:blipFill>
          <p:spPr>
            <a:xfrm rot="5400000">
              <a:off x="464675" y="2754626"/>
              <a:ext cx="338299" cy="343901"/>
            </a:xfrm>
            <a:prstGeom prst="rect">
              <a:avLst/>
            </a:prstGeom>
            <a:noFill/>
            <a:ln>
              <a:noFill/>
            </a:ln>
          </p:spPr>
        </p:pic>
      </p:grpSp>
      <p:sp>
        <p:nvSpPr>
          <p:cNvPr id="157" name="Google Shape;157;p10"/>
          <p:cNvSpPr txBox="1"/>
          <p:nvPr/>
        </p:nvSpPr>
        <p:spPr>
          <a:xfrm>
            <a:off x="199750" y="1131900"/>
            <a:ext cx="8755500" cy="1908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Barlow"/>
                <a:ea typeface="Barlow"/>
                <a:cs typeface="Barlow"/>
                <a:sym typeface="Barlow"/>
              </a:rPr>
              <a:t>This type of scanning approach may be evolutionary based - try this </a:t>
            </a:r>
            <a:r>
              <a:rPr b="1" i="0" lang="en-GB" sz="1400" u="none" cap="none" strike="noStrike">
                <a:solidFill>
                  <a:srgbClr val="000000"/>
                </a:solidFill>
                <a:highlight>
                  <a:srgbClr val="B6D7A8"/>
                </a:highlight>
                <a:latin typeface="Barlow"/>
                <a:ea typeface="Barlow"/>
                <a:cs typeface="Barlow"/>
                <a:sym typeface="Barlow"/>
              </a:rPr>
              <a:t>example exercise</a:t>
            </a:r>
            <a:r>
              <a:rPr b="0" i="0" lang="en-GB" sz="1400" u="none" cap="none" strike="noStrike">
                <a:solidFill>
                  <a:srgbClr val="000000"/>
                </a:solidFill>
                <a:latin typeface="Barlow"/>
                <a:ea typeface="Barlow"/>
                <a:cs typeface="Barlow"/>
                <a:sym typeface="Barlow"/>
              </a:rPr>
              <a:t>:</a:t>
            </a:r>
            <a:endParaRPr b="0" i="0" sz="1400" u="none" cap="none" strike="noStrike">
              <a:solidFill>
                <a:srgbClr val="000000"/>
              </a:solidFill>
              <a:latin typeface="Barlow"/>
              <a:ea typeface="Barlow"/>
              <a:cs typeface="Barlow"/>
              <a:sym typeface="Barlow"/>
            </a:endParaRPr>
          </a:p>
          <a:p>
            <a:pPr indent="-317500" lvl="0" marL="457200" marR="0" rtl="0" algn="l">
              <a:lnSpc>
                <a:spcPct val="100000"/>
              </a:lnSpc>
              <a:spcBef>
                <a:spcPts val="0"/>
              </a:spcBef>
              <a:spcAft>
                <a:spcPts val="0"/>
              </a:spcAft>
              <a:buClr>
                <a:schemeClr val="dk1"/>
              </a:buClr>
              <a:buSzPts val="1400"/>
              <a:buFont typeface="Barlow"/>
              <a:buAutoNum type="arabicPeriod"/>
            </a:pPr>
            <a:r>
              <a:rPr b="1" i="0" lang="en-GB" sz="1400" u="none" cap="none" strike="noStrike">
                <a:solidFill>
                  <a:schemeClr val="dk1"/>
                </a:solidFill>
                <a:latin typeface="Barlow"/>
                <a:ea typeface="Barlow"/>
                <a:cs typeface="Barlow"/>
                <a:sym typeface="Barlow"/>
              </a:rPr>
              <a:t>Without moving your neck</a:t>
            </a:r>
            <a:r>
              <a:rPr b="0" i="0" lang="en-GB" sz="1400" u="none" cap="none" strike="noStrike">
                <a:solidFill>
                  <a:schemeClr val="dk1"/>
                </a:solidFill>
                <a:latin typeface="Barlow"/>
                <a:ea typeface="Barlow"/>
                <a:cs typeface="Barlow"/>
                <a:sym typeface="Barlow"/>
              </a:rPr>
              <a:t>, look around your surroundings for a few seconds (just move your eyes </a:t>
            </a:r>
            <a:r>
              <a:rPr lang="en-GB">
                <a:solidFill>
                  <a:schemeClr val="dk1"/>
                </a:solidFill>
                <a:latin typeface="Barlow"/>
                <a:ea typeface="Barlow"/>
                <a:cs typeface="Barlow"/>
                <a:sym typeface="Barlow"/>
              </a:rPr>
              <a:t>around</a:t>
            </a:r>
            <a:r>
              <a:rPr b="0" i="0" lang="en-GB" sz="1400" u="none" cap="none" strike="noStrike">
                <a:solidFill>
                  <a:schemeClr val="dk1"/>
                </a:solidFill>
                <a:latin typeface="Barlow"/>
                <a:ea typeface="Barlow"/>
                <a:cs typeface="Barlow"/>
                <a:sym typeface="Barlow"/>
              </a:rPr>
              <a:t>)</a:t>
            </a:r>
            <a:endParaRPr b="0" i="0" sz="1400" u="none" cap="none" strike="noStrike">
              <a:solidFill>
                <a:schemeClr val="dk1"/>
              </a:solidFill>
              <a:latin typeface="Barlow"/>
              <a:ea typeface="Barlow"/>
              <a:cs typeface="Barlow"/>
              <a:sym typeface="Barlow"/>
            </a:endParaRPr>
          </a:p>
          <a:p>
            <a:pPr indent="-317500" lvl="0" marL="457200" marR="0" rtl="0" algn="l">
              <a:lnSpc>
                <a:spcPct val="100000"/>
              </a:lnSpc>
              <a:spcBef>
                <a:spcPts val="0"/>
              </a:spcBef>
              <a:spcAft>
                <a:spcPts val="0"/>
              </a:spcAft>
              <a:buClr>
                <a:schemeClr val="dk1"/>
              </a:buClr>
              <a:buSzPts val="1400"/>
              <a:buFont typeface="Barlow"/>
              <a:buAutoNum type="arabicPeriod"/>
            </a:pPr>
            <a:r>
              <a:rPr b="0" i="0" lang="en-GB" sz="1400" u="none" cap="none" strike="noStrike">
                <a:solidFill>
                  <a:schemeClr val="dk1"/>
                </a:solidFill>
                <a:latin typeface="Barlow"/>
                <a:ea typeface="Barlow"/>
                <a:cs typeface="Barlow"/>
                <a:sym typeface="Barlow"/>
              </a:rPr>
              <a:t>Now hold up a finger and track it with your eyes (don’t move the neck like before) while you move it for a few seconds</a:t>
            </a:r>
            <a:endParaRPr b="0" i="0" sz="1400" u="none" cap="none" strike="noStrike">
              <a:solidFill>
                <a:schemeClr val="dk1"/>
              </a:solidFill>
              <a:latin typeface="Barlow"/>
              <a:ea typeface="Barlow"/>
              <a:cs typeface="Barlow"/>
              <a:sym typeface="Barlow"/>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Barlow"/>
                <a:ea typeface="Barlow"/>
                <a:cs typeface="Barlow"/>
                <a:sym typeface="Barlow"/>
              </a:rPr>
              <a:t>You may have noticed that your eyes </a:t>
            </a:r>
            <a:r>
              <a:rPr b="1" i="1" lang="en-GB" sz="1400" u="none" cap="none" strike="noStrike">
                <a:solidFill>
                  <a:schemeClr val="dk1"/>
                </a:solidFill>
                <a:latin typeface="Barlow"/>
                <a:ea typeface="Barlow"/>
                <a:cs typeface="Barlow"/>
                <a:sym typeface="Barlow"/>
              </a:rPr>
              <a:t>jump </a:t>
            </a:r>
            <a:r>
              <a:rPr b="0" i="0" lang="en-GB" sz="1400" u="none" cap="none" strike="noStrike">
                <a:solidFill>
                  <a:schemeClr val="dk1"/>
                </a:solidFill>
                <a:latin typeface="Barlow"/>
                <a:ea typeface="Barlow"/>
                <a:cs typeface="Barlow"/>
                <a:sym typeface="Barlow"/>
              </a:rPr>
              <a:t>in the first instance and </a:t>
            </a:r>
            <a:r>
              <a:rPr b="1" i="1" lang="en-GB" sz="1400" u="none" cap="none" strike="noStrike">
                <a:solidFill>
                  <a:schemeClr val="dk1"/>
                </a:solidFill>
                <a:latin typeface="Barlow"/>
                <a:ea typeface="Barlow"/>
                <a:cs typeface="Barlow"/>
                <a:sym typeface="Barlow"/>
              </a:rPr>
              <a:t>roll slowly </a:t>
            </a:r>
            <a:r>
              <a:rPr b="0" i="0" lang="en-GB" sz="1400" u="none" cap="none" strike="noStrike">
                <a:solidFill>
                  <a:schemeClr val="dk1"/>
                </a:solidFill>
                <a:latin typeface="Barlow"/>
                <a:ea typeface="Barlow"/>
                <a:cs typeface="Barlow"/>
                <a:sym typeface="Barlow"/>
              </a:rPr>
              <a:t>in the second instance! This comes from a evolutionary tactic where you’d scan surroundings quickly (hence the eyes jump, to maximise what is seen at the cost of detail) or alternatively track something (maximise detail by only focusing on one thing).</a:t>
            </a:r>
            <a:endParaRPr b="0" i="0" sz="1400" u="none" cap="none" strike="noStrike">
              <a:solidFill>
                <a:schemeClr val="dk1"/>
              </a:solidFill>
              <a:latin typeface="Barlow"/>
              <a:ea typeface="Barlow"/>
              <a:cs typeface="Barlow"/>
              <a:sym typeface="Barlow"/>
            </a:endParaRPr>
          </a:p>
        </p:txBody>
      </p:sp>
      <p:cxnSp>
        <p:nvCxnSpPr>
          <p:cNvPr id="158" name="Google Shape;158;p10"/>
          <p:cNvCxnSpPr/>
          <p:nvPr/>
        </p:nvCxnSpPr>
        <p:spPr>
          <a:xfrm rot="10800000">
            <a:off x="106825" y="3143925"/>
            <a:ext cx="8915100" cy="2100"/>
          </a:xfrm>
          <a:prstGeom prst="straightConnector1">
            <a:avLst/>
          </a:prstGeom>
          <a:noFill/>
          <a:ln cap="flat" cmpd="sng" w="76200">
            <a:solidFill>
              <a:srgbClr val="666666"/>
            </a:solidFill>
            <a:prstDash val="solid"/>
            <a:round/>
            <a:headEnd len="sm" w="sm" type="none"/>
            <a:tailEnd len="sm" w="sm" type="none"/>
          </a:ln>
        </p:spPr>
      </p:cxnSp>
      <p:sp>
        <p:nvSpPr>
          <p:cNvPr id="159" name="Google Shape;159;p10"/>
          <p:cNvSpPr txBox="1"/>
          <p:nvPr/>
        </p:nvSpPr>
        <p:spPr>
          <a:xfrm>
            <a:off x="179775" y="3249450"/>
            <a:ext cx="8755500" cy="1908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Barlow"/>
                <a:ea typeface="Barlow"/>
                <a:cs typeface="Barlow"/>
                <a:sym typeface="Barlow"/>
              </a:rPr>
              <a:t>Understanding human behaviour like this </a:t>
            </a:r>
            <a:r>
              <a:rPr b="1" i="0" lang="en-GB" sz="1400" u="none" cap="none" strike="noStrike">
                <a:solidFill>
                  <a:srgbClr val="000000"/>
                </a:solidFill>
                <a:latin typeface="Barlow"/>
                <a:ea typeface="Barlow"/>
                <a:cs typeface="Barlow"/>
                <a:sym typeface="Barlow"/>
              </a:rPr>
              <a:t>allows us to anticipate actions </a:t>
            </a:r>
            <a:r>
              <a:rPr b="0" i="0" lang="en-GB" sz="1400" u="none" cap="none" strike="noStrike">
                <a:solidFill>
                  <a:srgbClr val="000000"/>
                </a:solidFill>
                <a:latin typeface="Barlow"/>
                <a:ea typeface="Barlow"/>
                <a:cs typeface="Barlow"/>
                <a:sym typeface="Barlow"/>
              </a:rPr>
              <a:t>when designing websites - knowledge from the HCI (human-computer interaction) field allows us to optimise our websites to be used to the best of its potential!</a:t>
            </a:r>
            <a:endParaRPr b="0" i="0" sz="1400" u="none" cap="none" strike="noStrike">
              <a:solidFill>
                <a:srgbClr val="000000"/>
              </a:solidFill>
              <a:latin typeface="Barlow"/>
              <a:ea typeface="Barlow"/>
              <a:cs typeface="Barlow"/>
              <a:sym typeface="Barlow"/>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a:ea typeface="Barlow"/>
              <a:cs typeface="Barlow"/>
              <a:sym typeface="Barlow"/>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Barlow"/>
                <a:ea typeface="Barlow"/>
                <a:cs typeface="Barlow"/>
                <a:sym typeface="Barlow"/>
              </a:rPr>
              <a:t>Hence, it’s incredibly important that we design and </a:t>
            </a:r>
            <a:r>
              <a:rPr b="1" i="0" lang="en-GB" sz="1400" u="none" cap="none" strike="noStrike">
                <a:solidFill>
                  <a:srgbClr val="000000"/>
                </a:solidFill>
                <a:latin typeface="Barlow"/>
                <a:ea typeface="Barlow"/>
                <a:cs typeface="Barlow"/>
                <a:sym typeface="Barlow"/>
              </a:rPr>
              <a:t>position our components carefully</a:t>
            </a:r>
            <a:r>
              <a:rPr b="0" i="0" lang="en-GB" sz="1400" u="none" cap="none" strike="noStrike">
                <a:solidFill>
                  <a:srgbClr val="000000"/>
                </a:solidFill>
                <a:latin typeface="Barlow"/>
                <a:ea typeface="Barlow"/>
                <a:cs typeface="Barlow"/>
                <a:sym typeface="Barlow"/>
              </a:rPr>
              <a:t> to make the best use of this all. One more note on the eye scanning pattern:</a:t>
            </a:r>
            <a:endParaRPr b="0" i="0" sz="1400" u="none" cap="none" strike="noStrike">
              <a:solidFill>
                <a:srgbClr val="000000"/>
              </a:solidFill>
              <a:latin typeface="Barlow"/>
              <a:ea typeface="Barlow"/>
              <a:cs typeface="Barlow"/>
              <a:sym typeface="Barlow"/>
            </a:endParaRPr>
          </a:p>
          <a:p>
            <a:pPr indent="-317500" lvl="0" marL="457200" marR="0" rtl="0" algn="l">
              <a:lnSpc>
                <a:spcPct val="100000"/>
              </a:lnSpc>
              <a:spcBef>
                <a:spcPts val="0"/>
              </a:spcBef>
              <a:spcAft>
                <a:spcPts val="0"/>
              </a:spcAft>
              <a:buClr>
                <a:srgbClr val="000000"/>
              </a:buClr>
              <a:buSzPts val="1400"/>
              <a:buFont typeface="Barlow"/>
              <a:buChar char="-"/>
            </a:pPr>
            <a:r>
              <a:rPr b="1" i="0" lang="en-GB" sz="1400" u="none" cap="none" strike="noStrike">
                <a:solidFill>
                  <a:srgbClr val="000000"/>
                </a:solidFill>
                <a:latin typeface="Barlow"/>
                <a:ea typeface="Barlow"/>
                <a:cs typeface="Barlow"/>
                <a:sym typeface="Barlow"/>
              </a:rPr>
              <a:t>It is language-dependent</a:t>
            </a:r>
            <a:r>
              <a:rPr b="0" i="0" lang="en-GB" sz="1400" u="none" cap="none" strike="noStrike">
                <a:solidFill>
                  <a:srgbClr val="000000"/>
                </a:solidFill>
                <a:latin typeface="Barlow"/>
                <a:ea typeface="Barlow"/>
                <a:cs typeface="Barlow"/>
                <a:sym typeface="Barlow"/>
              </a:rPr>
              <a:t>; </a:t>
            </a:r>
            <a:r>
              <a:rPr b="1" i="0" lang="en-GB" sz="1400" u="none" cap="none" strike="noStrike">
                <a:solidFill>
                  <a:srgbClr val="000000"/>
                </a:solidFill>
                <a:latin typeface="Barlow"/>
                <a:ea typeface="Barlow"/>
                <a:cs typeface="Barlow"/>
                <a:sym typeface="Barlow"/>
              </a:rPr>
              <a:t>we’ll see an example on this on the next slide</a:t>
            </a:r>
            <a:endParaRPr b="1" i="0" sz="1400" u="none" cap="none" strike="noStrike">
              <a:solidFill>
                <a:srgbClr val="000000"/>
              </a:solidFill>
              <a:latin typeface="Barlow"/>
              <a:ea typeface="Barlow"/>
              <a:cs typeface="Barlow"/>
              <a:sym typeface="Barlow"/>
            </a:endParaRPr>
          </a:p>
          <a:p>
            <a:pPr indent="0" lvl="0" marL="45720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Barlow"/>
              <a:ea typeface="Barlow"/>
              <a:cs typeface="Barlow"/>
              <a:sym typeface="Barlow"/>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3" name="Shape 163"/>
        <p:cNvGrpSpPr/>
        <p:nvPr/>
      </p:nvGrpSpPr>
      <p:grpSpPr>
        <a:xfrm>
          <a:off x="0" y="0"/>
          <a:ext cx="0" cy="0"/>
          <a:chOff x="0" y="0"/>
          <a:chExt cx="0" cy="0"/>
        </a:xfrm>
      </p:grpSpPr>
      <p:sp>
        <p:nvSpPr>
          <p:cNvPr id="164" name="Google Shape;164;p11"/>
          <p:cNvSpPr txBox="1"/>
          <p:nvPr/>
        </p:nvSpPr>
        <p:spPr>
          <a:xfrm>
            <a:off x="253100" y="349200"/>
            <a:ext cx="8777100" cy="514500"/>
          </a:xfrm>
          <a:prstGeom prst="rect">
            <a:avLst/>
          </a:prstGeom>
          <a:noFill/>
          <a:ln>
            <a:noFill/>
          </a:ln>
        </p:spPr>
        <p:txBody>
          <a:bodyPr anchorCtr="0" anchor="t" bIns="0" lIns="0" spcFirstLastPara="1" rIns="0" wrap="square" tIns="0">
            <a:noAutofit/>
          </a:bodyPr>
          <a:lstStyle/>
          <a:p>
            <a:pPr indent="0" lvl="0" marL="0" marR="0" rtl="0" algn="l">
              <a:lnSpc>
                <a:spcPct val="65000"/>
              </a:lnSpc>
              <a:spcBef>
                <a:spcPts val="0"/>
              </a:spcBef>
              <a:spcAft>
                <a:spcPts val="0"/>
              </a:spcAft>
              <a:buClr>
                <a:schemeClr val="dk1"/>
              </a:buClr>
              <a:buSzPts val="3400"/>
              <a:buFont typeface="Arial"/>
              <a:buNone/>
            </a:pPr>
            <a:r>
              <a:rPr b="0" i="0" lang="en-GB" sz="3400" u="none" cap="none" strike="noStrike">
                <a:solidFill>
                  <a:schemeClr val="dk1"/>
                </a:solidFill>
                <a:latin typeface="Barlow ExtraBold"/>
                <a:ea typeface="Barlow ExtraBold"/>
                <a:cs typeface="Barlow ExtraBold"/>
                <a:sym typeface="Barlow ExtraBold"/>
              </a:rPr>
              <a:t>Language effects on scanning sites</a:t>
            </a:r>
            <a:endParaRPr b="0" i="0" sz="3400" u="none" cap="none" strike="noStrike">
              <a:solidFill>
                <a:schemeClr val="dk1"/>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3400"/>
              <a:buFont typeface="Arial"/>
              <a:buNone/>
            </a:pPr>
            <a:r>
              <a:t/>
            </a:r>
            <a:endParaRPr b="0" i="0" sz="3400" u="none" cap="none" strike="noStrike">
              <a:solidFill>
                <a:srgbClr val="000000"/>
              </a:solidFill>
              <a:latin typeface="Barlow ExtraBold"/>
              <a:ea typeface="Barlow ExtraBold"/>
              <a:cs typeface="Barlow ExtraBold"/>
              <a:sym typeface="Barlow ExtraBold"/>
            </a:endParaRPr>
          </a:p>
        </p:txBody>
      </p:sp>
      <p:grpSp>
        <p:nvGrpSpPr>
          <p:cNvPr id="165" name="Google Shape;165;p11"/>
          <p:cNvGrpSpPr/>
          <p:nvPr/>
        </p:nvGrpSpPr>
        <p:grpSpPr>
          <a:xfrm>
            <a:off x="309474" y="711302"/>
            <a:ext cx="8720801" cy="383773"/>
            <a:chOff x="461874" y="2757427"/>
            <a:chExt cx="8720801" cy="383773"/>
          </a:xfrm>
        </p:grpSpPr>
        <p:sp>
          <p:nvSpPr>
            <p:cNvPr id="166" name="Google Shape;166;p11"/>
            <p:cNvSpPr txBox="1"/>
            <p:nvPr/>
          </p:nvSpPr>
          <p:spPr>
            <a:xfrm>
              <a:off x="805775" y="2802800"/>
              <a:ext cx="8376900" cy="3384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600"/>
                <a:buFont typeface="Arial"/>
                <a:buNone/>
              </a:pPr>
              <a:r>
                <a:rPr b="1" i="1" lang="en-GB" sz="1600" u="none" cap="none" strike="noStrike">
                  <a:solidFill>
                    <a:srgbClr val="000000"/>
                  </a:solidFill>
                  <a:latin typeface="Barlow"/>
                  <a:ea typeface="Barlow"/>
                  <a:cs typeface="Barlow"/>
                  <a:sym typeface="Barlow"/>
                </a:rPr>
                <a:t>Analysing Google in </a:t>
              </a:r>
              <a:r>
                <a:rPr b="1" i="1" lang="en-GB" sz="1600" u="sng" cap="none" strike="noStrike">
                  <a:solidFill>
                    <a:srgbClr val="000000"/>
                  </a:solidFill>
                  <a:latin typeface="Barlow"/>
                  <a:ea typeface="Barlow"/>
                  <a:cs typeface="Barlow"/>
                  <a:sym typeface="Barlow"/>
                </a:rPr>
                <a:t>English </a:t>
              </a:r>
              <a:r>
                <a:rPr b="1" i="1" lang="en-GB" sz="1600" u="none" cap="none" strike="noStrike">
                  <a:solidFill>
                    <a:srgbClr val="000000"/>
                  </a:solidFill>
                  <a:latin typeface="Barlow"/>
                  <a:ea typeface="Barlow"/>
                  <a:cs typeface="Barlow"/>
                  <a:sym typeface="Barlow"/>
                </a:rPr>
                <a:t>&amp; Farsi / Persian</a:t>
              </a:r>
              <a:endParaRPr b="1" i="1" sz="1600" u="none" cap="none" strike="noStrike">
                <a:solidFill>
                  <a:srgbClr val="000000"/>
                </a:solidFill>
                <a:latin typeface="Barlow"/>
                <a:ea typeface="Barlow"/>
                <a:cs typeface="Barlow"/>
                <a:sym typeface="Barlow"/>
              </a:endParaRPr>
            </a:p>
            <a:p>
              <a:pPr indent="0" lvl="0" marL="0" marR="0" rtl="0" algn="l">
                <a:lnSpc>
                  <a:spcPct val="110000"/>
                </a:lnSpc>
                <a:spcBef>
                  <a:spcPts val="0"/>
                </a:spcBef>
                <a:spcAft>
                  <a:spcPts val="0"/>
                </a:spcAft>
                <a:buClr>
                  <a:srgbClr val="000000"/>
                </a:buClr>
                <a:buSzPts val="1100"/>
                <a:buFont typeface="Arial"/>
                <a:buNone/>
              </a:pPr>
              <a:r>
                <a:t/>
              </a:r>
              <a:endParaRPr b="0" i="0" sz="1300" u="none" cap="none" strike="noStrike">
                <a:solidFill>
                  <a:srgbClr val="000000"/>
                </a:solidFill>
                <a:latin typeface="Barlow"/>
                <a:ea typeface="Barlow"/>
                <a:cs typeface="Barlow"/>
                <a:sym typeface="Barlow"/>
              </a:endParaRPr>
            </a:p>
          </p:txBody>
        </p:sp>
        <p:pic>
          <p:nvPicPr>
            <p:cNvPr id="167" name="Google Shape;167;p11"/>
            <p:cNvPicPr preferRelativeResize="0"/>
            <p:nvPr/>
          </p:nvPicPr>
          <p:blipFill rotWithShape="1">
            <a:blip r:embed="rId3">
              <a:alphaModFix/>
            </a:blip>
            <a:srcRect b="0" l="0" r="0" t="0"/>
            <a:stretch/>
          </p:blipFill>
          <p:spPr>
            <a:xfrm rot="5400000">
              <a:off x="464675" y="2754626"/>
              <a:ext cx="338299" cy="343901"/>
            </a:xfrm>
            <a:prstGeom prst="rect">
              <a:avLst/>
            </a:prstGeom>
            <a:noFill/>
            <a:ln>
              <a:noFill/>
            </a:ln>
          </p:spPr>
        </p:pic>
      </p:grpSp>
      <p:cxnSp>
        <p:nvCxnSpPr>
          <p:cNvPr id="168" name="Google Shape;168;p11"/>
          <p:cNvCxnSpPr/>
          <p:nvPr/>
        </p:nvCxnSpPr>
        <p:spPr>
          <a:xfrm flipH="1">
            <a:off x="2713375" y="1081238"/>
            <a:ext cx="16500" cy="3957000"/>
          </a:xfrm>
          <a:prstGeom prst="straightConnector1">
            <a:avLst/>
          </a:prstGeom>
          <a:noFill/>
          <a:ln cap="flat" cmpd="sng" w="76200">
            <a:solidFill>
              <a:srgbClr val="666666"/>
            </a:solidFill>
            <a:prstDash val="solid"/>
            <a:round/>
            <a:headEnd len="sm" w="sm" type="none"/>
            <a:tailEnd len="sm" w="sm" type="none"/>
          </a:ln>
        </p:spPr>
      </p:cxnSp>
      <p:sp>
        <p:nvSpPr>
          <p:cNvPr id="169" name="Google Shape;169;p11"/>
          <p:cNvSpPr txBox="1"/>
          <p:nvPr/>
        </p:nvSpPr>
        <p:spPr>
          <a:xfrm>
            <a:off x="91550" y="1247475"/>
            <a:ext cx="2455500" cy="34170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Barlow"/>
                <a:ea typeface="Barlow"/>
                <a:cs typeface="Barlow"/>
                <a:sym typeface="Barlow"/>
              </a:rPr>
              <a:t>As you can see, Google’s website is arranged in the same Z pattern</a:t>
            </a:r>
            <a:endParaRPr b="0" i="0" sz="1400" u="none" cap="none" strike="noStrike">
              <a:solidFill>
                <a:srgbClr val="000000"/>
              </a:solidFill>
              <a:latin typeface="Barlow"/>
              <a:ea typeface="Barlow"/>
              <a:cs typeface="Barlow"/>
              <a:sym typeface="Barlow"/>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a:ea typeface="Barlow"/>
              <a:cs typeface="Barlow"/>
              <a:sym typeface="Barlow"/>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Barlow"/>
                <a:ea typeface="Barlow"/>
                <a:cs typeface="Barlow"/>
                <a:sym typeface="Barlow"/>
              </a:rPr>
              <a:t>The main part of Google, the actual search bar, is centered exactly in the middle - an immediate catch when scanning everything / stands out</a:t>
            </a:r>
            <a:endParaRPr b="0" i="0" sz="1400" u="none" cap="none" strike="noStrike">
              <a:solidFill>
                <a:srgbClr val="000000"/>
              </a:solidFill>
              <a:latin typeface="Barlow"/>
              <a:ea typeface="Barlow"/>
              <a:cs typeface="Barlow"/>
              <a:sym typeface="Barlow"/>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a:ea typeface="Barlow"/>
              <a:cs typeface="Barlow"/>
              <a:sym typeface="Barlow"/>
            </a:endParaRPr>
          </a:p>
          <a:p>
            <a:pPr indent="-317500" lvl="0" marL="457200" marR="0" rtl="0" algn="l">
              <a:lnSpc>
                <a:spcPct val="100000"/>
              </a:lnSpc>
              <a:spcBef>
                <a:spcPts val="0"/>
              </a:spcBef>
              <a:spcAft>
                <a:spcPts val="0"/>
              </a:spcAft>
              <a:buClr>
                <a:srgbClr val="000000"/>
              </a:buClr>
              <a:buSzPts val="1400"/>
              <a:buFont typeface="Barlow"/>
              <a:buChar char="●"/>
            </a:pPr>
            <a:r>
              <a:rPr b="0" i="0" lang="en-GB" sz="1400" u="none" cap="none" strike="noStrike">
                <a:solidFill>
                  <a:srgbClr val="000000"/>
                </a:solidFill>
                <a:latin typeface="Barlow"/>
                <a:ea typeface="Barlow"/>
                <a:cs typeface="Barlow"/>
                <a:sym typeface="Barlow"/>
              </a:rPr>
              <a:t>This slightly changes in different languages</a:t>
            </a:r>
            <a:endParaRPr b="0" i="0" sz="1400" u="none" cap="none" strike="noStrike">
              <a:solidFill>
                <a:srgbClr val="000000"/>
              </a:solidFill>
              <a:latin typeface="Barlow"/>
              <a:ea typeface="Barlow"/>
              <a:cs typeface="Barlow"/>
              <a:sym typeface="Barlow"/>
            </a:endParaRPr>
          </a:p>
        </p:txBody>
      </p:sp>
      <p:pic>
        <p:nvPicPr>
          <p:cNvPr id="170" name="Google Shape;170;p11"/>
          <p:cNvPicPr preferRelativeResize="0"/>
          <p:nvPr/>
        </p:nvPicPr>
        <p:blipFill rotWithShape="1">
          <a:blip r:embed="rId4">
            <a:alphaModFix/>
          </a:blip>
          <a:srcRect b="0" l="0" r="0" t="0"/>
          <a:stretch/>
        </p:blipFill>
        <p:spPr>
          <a:xfrm>
            <a:off x="2856375" y="1095075"/>
            <a:ext cx="6173899" cy="388743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4" name="Shape 174"/>
        <p:cNvGrpSpPr/>
        <p:nvPr/>
      </p:nvGrpSpPr>
      <p:grpSpPr>
        <a:xfrm>
          <a:off x="0" y="0"/>
          <a:ext cx="0" cy="0"/>
          <a:chOff x="0" y="0"/>
          <a:chExt cx="0" cy="0"/>
        </a:xfrm>
      </p:grpSpPr>
      <p:sp>
        <p:nvSpPr>
          <p:cNvPr id="175" name="Google Shape;175;p12"/>
          <p:cNvSpPr txBox="1"/>
          <p:nvPr/>
        </p:nvSpPr>
        <p:spPr>
          <a:xfrm>
            <a:off x="253100" y="349200"/>
            <a:ext cx="8777100" cy="514500"/>
          </a:xfrm>
          <a:prstGeom prst="rect">
            <a:avLst/>
          </a:prstGeom>
          <a:noFill/>
          <a:ln>
            <a:noFill/>
          </a:ln>
        </p:spPr>
        <p:txBody>
          <a:bodyPr anchorCtr="0" anchor="t" bIns="0" lIns="0" spcFirstLastPara="1" rIns="0" wrap="square" tIns="0">
            <a:noAutofit/>
          </a:bodyPr>
          <a:lstStyle/>
          <a:p>
            <a:pPr indent="0" lvl="0" marL="0" marR="0" rtl="0" algn="l">
              <a:lnSpc>
                <a:spcPct val="65000"/>
              </a:lnSpc>
              <a:spcBef>
                <a:spcPts val="0"/>
              </a:spcBef>
              <a:spcAft>
                <a:spcPts val="0"/>
              </a:spcAft>
              <a:buClr>
                <a:schemeClr val="dk1"/>
              </a:buClr>
              <a:buSzPts val="3400"/>
              <a:buFont typeface="Arial"/>
              <a:buNone/>
            </a:pPr>
            <a:r>
              <a:rPr b="0" i="0" lang="en-GB" sz="3400" u="none" cap="none" strike="noStrike">
                <a:solidFill>
                  <a:schemeClr val="dk1"/>
                </a:solidFill>
                <a:latin typeface="Barlow ExtraBold"/>
                <a:ea typeface="Barlow ExtraBold"/>
                <a:cs typeface="Barlow ExtraBold"/>
                <a:sym typeface="Barlow ExtraBold"/>
              </a:rPr>
              <a:t>Language effects on scanning sites</a:t>
            </a:r>
            <a:endParaRPr b="0" i="0" sz="3400" u="none" cap="none" strike="noStrike">
              <a:solidFill>
                <a:schemeClr val="dk1"/>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3400"/>
              <a:buFont typeface="Arial"/>
              <a:buNone/>
            </a:pPr>
            <a:r>
              <a:t/>
            </a:r>
            <a:endParaRPr b="0" i="0" sz="3400" u="none" cap="none" strike="noStrike">
              <a:solidFill>
                <a:srgbClr val="000000"/>
              </a:solidFill>
              <a:latin typeface="Barlow ExtraBold"/>
              <a:ea typeface="Barlow ExtraBold"/>
              <a:cs typeface="Barlow ExtraBold"/>
              <a:sym typeface="Barlow ExtraBold"/>
            </a:endParaRPr>
          </a:p>
        </p:txBody>
      </p:sp>
      <p:grpSp>
        <p:nvGrpSpPr>
          <p:cNvPr id="176" name="Google Shape;176;p12"/>
          <p:cNvGrpSpPr/>
          <p:nvPr/>
        </p:nvGrpSpPr>
        <p:grpSpPr>
          <a:xfrm>
            <a:off x="309474" y="711302"/>
            <a:ext cx="8720801" cy="383773"/>
            <a:chOff x="461874" y="2757427"/>
            <a:chExt cx="8720801" cy="383773"/>
          </a:xfrm>
        </p:grpSpPr>
        <p:sp>
          <p:nvSpPr>
            <p:cNvPr id="177" name="Google Shape;177;p12"/>
            <p:cNvSpPr txBox="1"/>
            <p:nvPr/>
          </p:nvSpPr>
          <p:spPr>
            <a:xfrm>
              <a:off x="805775" y="2802800"/>
              <a:ext cx="8376900" cy="3384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600"/>
                <a:buFont typeface="Arial"/>
                <a:buNone/>
              </a:pPr>
              <a:r>
                <a:rPr b="1" i="1" lang="en-GB" sz="1600" u="none" cap="none" strike="noStrike">
                  <a:solidFill>
                    <a:srgbClr val="000000"/>
                  </a:solidFill>
                  <a:latin typeface="Barlow"/>
                  <a:ea typeface="Barlow"/>
                  <a:cs typeface="Barlow"/>
                  <a:sym typeface="Barlow"/>
                </a:rPr>
                <a:t>Analysing Google in English &amp; </a:t>
              </a:r>
              <a:r>
                <a:rPr b="1" i="1" lang="en-GB" sz="1600" u="sng" cap="none" strike="noStrike">
                  <a:solidFill>
                    <a:srgbClr val="000000"/>
                  </a:solidFill>
                  <a:latin typeface="Barlow"/>
                  <a:ea typeface="Barlow"/>
                  <a:cs typeface="Barlow"/>
                  <a:sym typeface="Barlow"/>
                </a:rPr>
                <a:t>Farsi / Persian</a:t>
              </a:r>
              <a:endParaRPr b="1" i="1" sz="1600" u="sng" cap="none" strike="noStrike">
                <a:solidFill>
                  <a:srgbClr val="000000"/>
                </a:solidFill>
                <a:latin typeface="Barlow"/>
                <a:ea typeface="Barlow"/>
                <a:cs typeface="Barlow"/>
                <a:sym typeface="Barlow"/>
              </a:endParaRPr>
            </a:p>
            <a:p>
              <a:pPr indent="0" lvl="0" marL="0" marR="0" rtl="0" algn="l">
                <a:lnSpc>
                  <a:spcPct val="110000"/>
                </a:lnSpc>
                <a:spcBef>
                  <a:spcPts val="0"/>
                </a:spcBef>
                <a:spcAft>
                  <a:spcPts val="0"/>
                </a:spcAft>
                <a:buClr>
                  <a:srgbClr val="000000"/>
                </a:buClr>
                <a:buSzPts val="1100"/>
                <a:buFont typeface="Arial"/>
                <a:buNone/>
              </a:pPr>
              <a:r>
                <a:t/>
              </a:r>
              <a:endParaRPr b="0" i="0" sz="1300" u="none" cap="none" strike="noStrike">
                <a:solidFill>
                  <a:srgbClr val="000000"/>
                </a:solidFill>
                <a:latin typeface="Barlow"/>
                <a:ea typeface="Barlow"/>
                <a:cs typeface="Barlow"/>
                <a:sym typeface="Barlow"/>
              </a:endParaRPr>
            </a:p>
          </p:txBody>
        </p:sp>
        <p:pic>
          <p:nvPicPr>
            <p:cNvPr id="178" name="Google Shape;178;p12"/>
            <p:cNvPicPr preferRelativeResize="0"/>
            <p:nvPr/>
          </p:nvPicPr>
          <p:blipFill rotWithShape="1">
            <a:blip r:embed="rId3">
              <a:alphaModFix/>
            </a:blip>
            <a:srcRect b="0" l="0" r="0" t="0"/>
            <a:stretch/>
          </p:blipFill>
          <p:spPr>
            <a:xfrm rot="5400000">
              <a:off x="464675" y="2754626"/>
              <a:ext cx="338299" cy="343901"/>
            </a:xfrm>
            <a:prstGeom prst="rect">
              <a:avLst/>
            </a:prstGeom>
            <a:noFill/>
            <a:ln>
              <a:noFill/>
            </a:ln>
          </p:spPr>
        </p:pic>
      </p:grpSp>
      <p:cxnSp>
        <p:nvCxnSpPr>
          <p:cNvPr id="179" name="Google Shape;179;p12"/>
          <p:cNvCxnSpPr/>
          <p:nvPr/>
        </p:nvCxnSpPr>
        <p:spPr>
          <a:xfrm flipH="1">
            <a:off x="2909075" y="1115250"/>
            <a:ext cx="3900" cy="3977100"/>
          </a:xfrm>
          <a:prstGeom prst="straightConnector1">
            <a:avLst/>
          </a:prstGeom>
          <a:noFill/>
          <a:ln cap="flat" cmpd="sng" w="76200">
            <a:solidFill>
              <a:srgbClr val="666666"/>
            </a:solidFill>
            <a:prstDash val="solid"/>
            <a:round/>
            <a:headEnd len="sm" w="sm" type="none"/>
            <a:tailEnd len="sm" w="sm" type="none"/>
          </a:ln>
        </p:spPr>
      </p:cxnSp>
      <p:sp>
        <p:nvSpPr>
          <p:cNvPr id="180" name="Google Shape;180;p12"/>
          <p:cNvSpPr txBox="1"/>
          <p:nvPr/>
        </p:nvSpPr>
        <p:spPr>
          <a:xfrm>
            <a:off x="16600" y="1131175"/>
            <a:ext cx="2771700" cy="3632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Barlow"/>
                <a:ea typeface="Barlow"/>
                <a:cs typeface="Barlow"/>
                <a:sym typeface="Barlow"/>
              </a:rPr>
              <a:t>The website arrangement completely changes when the language is one of right-to-left! </a:t>
            </a:r>
            <a:endParaRPr b="0" i="0" sz="1400" u="none" cap="none" strike="noStrike">
              <a:solidFill>
                <a:srgbClr val="000000"/>
              </a:solidFill>
              <a:latin typeface="Barlow"/>
              <a:ea typeface="Barlow"/>
              <a:cs typeface="Barlow"/>
              <a:sym typeface="Barlow"/>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a:ea typeface="Barlow"/>
              <a:cs typeface="Barlow"/>
              <a:sym typeface="Barlow"/>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Barlow"/>
                <a:ea typeface="Barlow"/>
                <a:cs typeface="Barlow"/>
                <a:sym typeface="Barlow"/>
              </a:rPr>
              <a:t>Curiously you don’t see this effect with other left-to-right languages like German or Spanish; the </a:t>
            </a:r>
            <a:r>
              <a:rPr b="1" i="0" lang="en-GB" sz="1400" u="none" cap="none" strike="noStrike">
                <a:solidFill>
                  <a:srgbClr val="000000"/>
                </a:solidFill>
                <a:latin typeface="Barlow"/>
                <a:ea typeface="Barlow"/>
                <a:cs typeface="Barlow"/>
                <a:sym typeface="Barlow"/>
              </a:rPr>
              <a:t>format remains the same</a:t>
            </a:r>
            <a:r>
              <a:rPr b="0" i="0" lang="en-GB" sz="1400" u="none" cap="none" strike="noStrike">
                <a:solidFill>
                  <a:srgbClr val="000000"/>
                </a:solidFill>
                <a:latin typeface="Barlow"/>
                <a:ea typeface="Barlow"/>
                <a:cs typeface="Barlow"/>
                <a:sym typeface="Barlow"/>
              </a:rPr>
              <a:t>.</a:t>
            </a:r>
            <a:endParaRPr b="0" i="0" sz="1400" u="none" cap="none" strike="noStrike">
              <a:solidFill>
                <a:srgbClr val="000000"/>
              </a:solidFill>
              <a:latin typeface="Barlow"/>
              <a:ea typeface="Barlow"/>
              <a:cs typeface="Barlow"/>
              <a:sym typeface="Barlow"/>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a:ea typeface="Barlow"/>
              <a:cs typeface="Barlow"/>
              <a:sym typeface="Barlow"/>
            </a:endParaRPr>
          </a:p>
          <a:p>
            <a:pPr indent="-317500" lvl="0" marL="457200" marR="0" rtl="0" algn="l">
              <a:lnSpc>
                <a:spcPct val="100000"/>
              </a:lnSpc>
              <a:spcBef>
                <a:spcPts val="0"/>
              </a:spcBef>
              <a:spcAft>
                <a:spcPts val="0"/>
              </a:spcAft>
              <a:buClr>
                <a:srgbClr val="000000"/>
              </a:buClr>
              <a:buSzPts val="1400"/>
              <a:buFont typeface="Barlow"/>
              <a:buChar char="●"/>
            </a:pPr>
            <a:r>
              <a:rPr b="0" i="0" lang="en-GB" sz="1400" u="none" cap="none" strike="noStrike">
                <a:solidFill>
                  <a:srgbClr val="000000"/>
                </a:solidFill>
                <a:latin typeface="Barlow"/>
                <a:ea typeface="Barlow"/>
                <a:cs typeface="Barlow"/>
                <a:sym typeface="Barlow"/>
              </a:rPr>
              <a:t>Hence, be mindful </a:t>
            </a:r>
            <a:r>
              <a:rPr b="1" i="0" lang="en-GB" sz="1400" u="none" cap="none" strike="noStrike">
                <a:solidFill>
                  <a:srgbClr val="000000"/>
                </a:solidFill>
                <a:latin typeface="Barlow"/>
                <a:ea typeface="Barlow"/>
                <a:cs typeface="Barlow"/>
                <a:sym typeface="Barlow"/>
              </a:rPr>
              <a:t>of the way the user parses due to their language! </a:t>
            </a:r>
            <a:r>
              <a:rPr b="0" i="0" lang="en-GB" sz="1400" u="none" cap="none" strike="noStrike">
                <a:solidFill>
                  <a:srgbClr val="000000"/>
                </a:solidFill>
                <a:latin typeface="Barlow"/>
                <a:ea typeface="Barlow"/>
                <a:cs typeface="Barlow"/>
                <a:sym typeface="Barlow"/>
              </a:rPr>
              <a:t>You may need to rearrange components based on it!</a:t>
            </a:r>
            <a:endParaRPr b="0" i="0" sz="1400" u="none" cap="none" strike="noStrike">
              <a:solidFill>
                <a:srgbClr val="000000"/>
              </a:solidFill>
              <a:latin typeface="Barlow"/>
              <a:ea typeface="Barlow"/>
              <a:cs typeface="Barlow"/>
              <a:sym typeface="Barlow"/>
            </a:endParaRPr>
          </a:p>
        </p:txBody>
      </p:sp>
      <p:pic>
        <p:nvPicPr>
          <p:cNvPr id="181" name="Google Shape;181;p12"/>
          <p:cNvPicPr preferRelativeResize="0"/>
          <p:nvPr/>
        </p:nvPicPr>
        <p:blipFill rotWithShape="1">
          <a:blip r:embed="rId4">
            <a:alphaModFix/>
          </a:blip>
          <a:srcRect b="0" l="0" r="0" t="0"/>
          <a:stretch/>
        </p:blipFill>
        <p:spPr>
          <a:xfrm>
            <a:off x="3046175" y="1293463"/>
            <a:ext cx="6017674" cy="37204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5" name="Shape 185"/>
        <p:cNvGrpSpPr/>
        <p:nvPr/>
      </p:nvGrpSpPr>
      <p:grpSpPr>
        <a:xfrm>
          <a:off x="0" y="0"/>
          <a:ext cx="0" cy="0"/>
          <a:chOff x="0" y="0"/>
          <a:chExt cx="0" cy="0"/>
        </a:xfrm>
      </p:grpSpPr>
      <p:sp>
        <p:nvSpPr>
          <p:cNvPr id="186" name="Google Shape;186;p13"/>
          <p:cNvSpPr txBox="1"/>
          <p:nvPr/>
        </p:nvSpPr>
        <p:spPr>
          <a:xfrm>
            <a:off x="253100" y="349200"/>
            <a:ext cx="8610600" cy="514500"/>
          </a:xfrm>
          <a:prstGeom prst="rect">
            <a:avLst/>
          </a:prstGeom>
          <a:noFill/>
          <a:ln>
            <a:noFill/>
          </a:ln>
        </p:spPr>
        <p:txBody>
          <a:bodyPr anchorCtr="0" anchor="t" bIns="0" lIns="0" spcFirstLastPara="1" rIns="0" wrap="square" tIns="0">
            <a:noAutofit/>
          </a:bodyPr>
          <a:lstStyle/>
          <a:p>
            <a:pPr indent="0" lvl="0" marL="0" marR="0" rtl="0" algn="l">
              <a:lnSpc>
                <a:spcPct val="65000"/>
              </a:lnSpc>
              <a:spcBef>
                <a:spcPts val="0"/>
              </a:spcBef>
              <a:spcAft>
                <a:spcPts val="0"/>
              </a:spcAft>
              <a:buClr>
                <a:srgbClr val="000000"/>
              </a:buClr>
              <a:buSzPts val="3400"/>
              <a:buFont typeface="Arial"/>
              <a:buNone/>
            </a:pPr>
            <a:r>
              <a:rPr b="0" i="0" lang="en-GB" sz="3400" u="none" cap="none" strike="noStrike">
                <a:solidFill>
                  <a:srgbClr val="000000"/>
                </a:solidFill>
                <a:latin typeface="Barlow ExtraBold"/>
                <a:ea typeface="Barlow ExtraBold"/>
                <a:cs typeface="Barlow ExtraBold"/>
                <a:sym typeface="Barlow ExtraBold"/>
              </a:rPr>
              <a:t>Design Principles / Heuristics (Nielsen)</a:t>
            </a:r>
            <a:endParaRPr b="0" i="0" sz="3400" u="none" cap="none" strike="noStrike">
              <a:solidFill>
                <a:srgbClr val="000000"/>
              </a:solidFill>
              <a:latin typeface="Barlow ExtraBold"/>
              <a:ea typeface="Barlow ExtraBold"/>
              <a:cs typeface="Barlow ExtraBold"/>
              <a:sym typeface="Barlow ExtraBold"/>
            </a:endParaRPr>
          </a:p>
        </p:txBody>
      </p:sp>
      <p:grpSp>
        <p:nvGrpSpPr>
          <p:cNvPr id="187" name="Google Shape;187;p13"/>
          <p:cNvGrpSpPr/>
          <p:nvPr/>
        </p:nvGrpSpPr>
        <p:grpSpPr>
          <a:xfrm>
            <a:off x="309474" y="711302"/>
            <a:ext cx="8712401" cy="383773"/>
            <a:chOff x="461874" y="2757427"/>
            <a:chExt cx="8712401" cy="383773"/>
          </a:xfrm>
        </p:grpSpPr>
        <p:sp>
          <p:nvSpPr>
            <p:cNvPr id="188" name="Google Shape;188;p13"/>
            <p:cNvSpPr txBox="1"/>
            <p:nvPr/>
          </p:nvSpPr>
          <p:spPr>
            <a:xfrm>
              <a:off x="805775" y="2802800"/>
              <a:ext cx="8368500" cy="3384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600"/>
                <a:buFont typeface="Arial"/>
                <a:buNone/>
              </a:pPr>
              <a:r>
                <a:rPr b="1" i="1" lang="en-GB" sz="1600" u="none" cap="none" strike="noStrike">
                  <a:solidFill>
                    <a:srgbClr val="000000"/>
                  </a:solidFill>
                  <a:latin typeface="Barlow"/>
                  <a:ea typeface="Barlow"/>
                  <a:cs typeface="Barlow"/>
                  <a:sym typeface="Barlow"/>
                </a:rPr>
                <a:t>Aside from Donald A. Norman, there were other people who proposed their heuristics too!</a:t>
              </a:r>
              <a:endParaRPr b="1" i="1" sz="1600" u="none" cap="none" strike="noStrike">
                <a:solidFill>
                  <a:srgbClr val="000000"/>
                </a:solidFill>
                <a:latin typeface="Barlow"/>
                <a:ea typeface="Barlow"/>
                <a:cs typeface="Barlow"/>
                <a:sym typeface="Barlow"/>
              </a:endParaRPr>
            </a:p>
            <a:p>
              <a:pPr indent="0" lvl="0" marL="0" marR="0" rtl="0" algn="l">
                <a:lnSpc>
                  <a:spcPct val="110000"/>
                </a:lnSpc>
                <a:spcBef>
                  <a:spcPts val="0"/>
                </a:spcBef>
                <a:spcAft>
                  <a:spcPts val="0"/>
                </a:spcAft>
                <a:buClr>
                  <a:srgbClr val="000000"/>
                </a:buClr>
                <a:buSzPts val="1100"/>
                <a:buFont typeface="Arial"/>
                <a:buNone/>
              </a:pPr>
              <a:r>
                <a:t/>
              </a:r>
              <a:endParaRPr b="0" i="0" sz="1300" u="none" cap="none" strike="noStrike">
                <a:solidFill>
                  <a:srgbClr val="000000"/>
                </a:solidFill>
                <a:latin typeface="Barlow"/>
                <a:ea typeface="Barlow"/>
                <a:cs typeface="Barlow"/>
                <a:sym typeface="Barlow"/>
              </a:endParaRPr>
            </a:p>
          </p:txBody>
        </p:sp>
        <p:pic>
          <p:nvPicPr>
            <p:cNvPr id="189" name="Google Shape;189;p13"/>
            <p:cNvPicPr preferRelativeResize="0"/>
            <p:nvPr/>
          </p:nvPicPr>
          <p:blipFill rotWithShape="1">
            <a:blip r:embed="rId3">
              <a:alphaModFix/>
            </a:blip>
            <a:srcRect b="0" l="0" r="0" t="0"/>
            <a:stretch/>
          </p:blipFill>
          <p:spPr>
            <a:xfrm rot="5400000">
              <a:off x="464675" y="2754626"/>
              <a:ext cx="338299" cy="343901"/>
            </a:xfrm>
            <a:prstGeom prst="rect">
              <a:avLst/>
            </a:prstGeom>
            <a:noFill/>
            <a:ln>
              <a:noFill/>
            </a:ln>
          </p:spPr>
        </p:pic>
      </p:grpSp>
      <p:sp>
        <p:nvSpPr>
          <p:cNvPr id="190" name="Google Shape;190;p13"/>
          <p:cNvSpPr txBox="1"/>
          <p:nvPr/>
        </p:nvSpPr>
        <p:spPr>
          <a:xfrm>
            <a:off x="93675" y="3110425"/>
            <a:ext cx="9144000" cy="1908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Barlow"/>
              <a:buAutoNum type="arabicPeriod" startAt="3"/>
            </a:pPr>
            <a:r>
              <a:rPr b="1" i="0" lang="en-GB" sz="1400" u="none" cap="none" strike="noStrike">
                <a:solidFill>
                  <a:srgbClr val="000000"/>
                </a:solidFill>
                <a:latin typeface="Barlow"/>
                <a:ea typeface="Barlow"/>
                <a:cs typeface="Barlow"/>
                <a:sym typeface="Barlow"/>
              </a:rPr>
              <a:t>User control and freedom</a:t>
            </a:r>
            <a:r>
              <a:rPr b="1" i="0" lang="en-GB" sz="1400" u="none" cap="none" strike="noStrike">
                <a:solidFill>
                  <a:schemeClr val="dk1"/>
                </a:solidFill>
                <a:latin typeface="Barlow"/>
                <a:ea typeface="Barlow"/>
                <a:cs typeface="Barlow"/>
                <a:sym typeface="Barlow"/>
              </a:rPr>
              <a:t>: </a:t>
            </a:r>
            <a:r>
              <a:rPr b="0" i="0" lang="en-GB" sz="1400" u="none" cap="none" strike="noStrike">
                <a:solidFill>
                  <a:schemeClr val="dk1"/>
                </a:solidFill>
                <a:latin typeface="Barlow"/>
                <a:ea typeface="Barlow"/>
                <a:cs typeface="Barlow"/>
                <a:sym typeface="Barlow"/>
              </a:rPr>
              <a:t>Users may make mistakes. Give them the ability to navigate elsewhere or have the freedom to escape - in essence, maximise the control a user has. </a:t>
            </a:r>
            <a:endParaRPr b="0" i="0" sz="1400" u="none" cap="none" strike="noStrike">
              <a:solidFill>
                <a:schemeClr val="dk1"/>
              </a:solidFill>
              <a:latin typeface="Barlow"/>
              <a:ea typeface="Barlow"/>
              <a:cs typeface="Barlow"/>
              <a:sym typeface="Barlow"/>
            </a:endParaRPr>
          </a:p>
          <a:p>
            <a:pPr indent="0" lvl="0" marL="45720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Barlow"/>
              <a:ea typeface="Barlow"/>
              <a:cs typeface="Barlow"/>
              <a:sym typeface="Barlow"/>
            </a:endParaRPr>
          </a:p>
          <a:p>
            <a:pPr indent="-317500" lvl="0" marL="457200" marR="0" rtl="0" algn="l">
              <a:lnSpc>
                <a:spcPct val="100000"/>
              </a:lnSpc>
              <a:spcBef>
                <a:spcPts val="0"/>
              </a:spcBef>
              <a:spcAft>
                <a:spcPts val="0"/>
              </a:spcAft>
              <a:buClr>
                <a:srgbClr val="000000"/>
              </a:buClr>
              <a:buSzPts val="1400"/>
              <a:buFont typeface="Barlow"/>
              <a:buAutoNum type="arabicPeriod" startAt="4"/>
            </a:pPr>
            <a:r>
              <a:rPr b="1" i="0" lang="en-GB" sz="1400" u="none" cap="none" strike="noStrike">
                <a:solidFill>
                  <a:schemeClr val="dk1"/>
                </a:solidFill>
                <a:latin typeface="Barlow"/>
                <a:ea typeface="Barlow"/>
                <a:cs typeface="Barlow"/>
                <a:sym typeface="Barlow"/>
              </a:rPr>
              <a:t>Consistency and standards: </a:t>
            </a:r>
            <a:r>
              <a:rPr b="0" i="0" lang="en-GB" sz="1400" u="none" cap="none" strike="noStrike">
                <a:solidFill>
                  <a:schemeClr val="dk1"/>
                </a:solidFill>
                <a:latin typeface="Barlow"/>
                <a:ea typeface="Barlow"/>
                <a:cs typeface="Barlow"/>
                <a:sym typeface="Barlow"/>
              </a:rPr>
              <a:t>Do not differ - follow industry conventions. </a:t>
            </a:r>
            <a:r>
              <a:rPr b="1" i="0" lang="en-GB" sz="1400" u="none" cap="none" strike="noStrike">
                <a:solidFill>
                  <a:schemeClr val="dk1"/>
                </a:solidFill>
                <a:highlight>
                  <a:srgbClr val="CFE2F3"/>
                </a:highlight>
                <a:latin typeface="Barlow"/>
                <a:ea typeface="Barlow"/>
                <a:cs typeface="Barlow"/>
                <a:sym typeface="Barlow"/>
              </a:rPr>
              <a:t>Jakob’s Law</a:t>
            </a:r>
            <a:r>
              <a:rPr b="0" i="0" lang="en-GB" sz="1400" u="none" cap="none" strike="noStrike">
                <a:solidFill>
                  <a:schemeClr val="dk1"/>
                </a:solidFill>
                <a:latin typeface="Barlow"/>
                <a:ea typeface="Barlow"/>
                <a:cs typeface="Barlow"/>
                <a:sym typeface="Barlow"/>
              </a:rPr>
              <a:t> argues that people spend most of their time on other websites, so follow what already exists so that users don’t feel confused by something entirely new.</a:t>
            </a:r>
            <a:endParaRPr b="0" i="0" sz="1400" u="none" cap="none" strike="noStrike">
              <a:solidFill>
                <a:schemeClr val="dk1"/>
              </a:solidFill>
              <a:latin typeface="Barlow"/>
              <a:ea typeface="Barlow"/>
              <a:cs typeface="Barlow"/>
              <a:sym typeface="Barlow"/>
            </a:endParaRPr>
          </a:p>
          <a:p>
            <a:pPr indent="0" lvl="0" marL="45720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Barlow"/>
              <a:ea typeface="Barlow"/>
              <a:cs typeface="Barlow"/>
              <a:sym typeface="Barlow"/>
            </a:endParaRPr>
          </a:p>
          <a:p>
            <a:pPr indent="-317500" lvl="0" marL="457200" marR="0" rtl="0" algn="l">
              <a:lnSpc>
                <a:spcPct val="100000"/>
              </a:lnSpc>
              <a:spcBef>
                <a:spcPts val="0"/>
              </a:spcBef>
              <a:spcAft>
                <a:spcPts val="0"/>
              </a:spcAft>
              <a:buClr>
                <a:srgbClr val="000000"/>
              </a:buClr>
              <a:buSzPts val="1400"/>
              <a:buFont typeface="Barlow"/>
              <a:buAutoNum type="arabicPeriod" startAt="4"/>
            </a:pPr>
            <a:r>
              <a:rPr b="1" i="0" lang="en-GB" sz="1400" u="none" cap="none" strike="noStrike">
                <a:solidFill>
                  <a:schemeClr val="dk1"/>
                </a:solidFill>
                <a:latin typeface="Barlow"/>
                <a:ea typeface="Barlow"/>
                <a:cs typeface="Barlow"/>
                <a:sym typeface="Barlow"/>
              </a:rPr>
              <a:t>Error prevention: </a:t>
            </a:r>
            <a:r>
              <a:rPr b="0" i="0" lang="en-GB" sz="1400" u="none" cap="none" strike="noStrike">
                <a:solidFill>
                  <a:schemeClr val="dk1"/>
                </a:solidFill>
                <a:latin typeface="Barlow"/>
                <a:ea typeface="Barlow"/>
                <a:cs typeface="Barlow"/>
                <a:sym typeface="Barlow"/>
              </a:rPr>
              <a:t>Account for human errors or unexpected situations, and place safeguards.</a:t>
            </a:r>
            <a:r>
              <a:rPr b="0" i="1" lang="en-GB" sz="1400" u="none" cap="none" strike="noStrike">
                <a:solidFill>
                  <a:schemeClr val="dk1"/>
                </a:solidFill>
                <a:latin typeface="Barlow"/>
                <a:ea typeface="Barlow"/>
                <a:cs typeface="Barlow"/>
                <a:sym typeface="Barlow"/>
              </a:rPr>
              <a:t> (Ctd. next slide)</a:t>
            </a:r>
            <a:endParaRPr b="0" i="1" sz="1400" u="none" cap="none" strike="noStrike">
              <a:solidFill>
                <a:schemeClr val="dk1"/>
              </a:solidFill>
              <a:latin typeface="Barlow"/>
              <a:ea typeface="Barlow"/>
              <a:cs typeface="Barlow"/>
              <a:sym typeface="Barlow"/>
            </a:endParaRPr>
          </a:p>
        </p:txBody>
      </p:sp>
      <p:sp>
        <p:nvSpPr>
          <p:cNvPr id="191" name="Google Shape;191;p13"/>
          <p:cNvSpPr txBox="1"/>
          <p:nvPr/>
        </p:nvSpPr>
        <p:spPr>
          <a:xfrm>
            <a:off x="43725" y="1095075"/>
            <a:ext cx="6120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Barlow"/>
                <a:ea typeface="Barlow"/>
                <a:cs typeface="Barlow"/>
                <a:sym typeface="Barlow"/>
              </a:rPr>
              <a:t>Feel free to make equal use of Nielsen’s 10 general design principle:</a:t>
            </a:r>
            <a:endParaRPr b="0" i="1" sz="1400" u="none" cap="none" strike="noStrike">
              <a:solidFill>
                <a:schemeClr val="dk1"/>
              </a:solidFill>
              <a:latin typeface="Barlow"/>
              <a:ea typeface="Barlow"/>
              <a:cs typeface="Barlow"/>
              <a:sym typeface="Barlow"/>
            </a:endParaRPr>
          </a:p>
        </p:txBody>
      </p:sp>
      <p:sp>
        <p:nvSpPr>
          <p:cNvPr id="192" name="Google Shape;192;p13"/>
          <p:cNvSpPr txBox="1"/>
          <p:nvPr/>
        </p:nvSpPr>
        <p:spPr>
          <a:xfrm>
            <a:off x="103275" y="1445350"/>
            <a:ext cx="5922600" cy="1908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Barlow"/>
              <a:buAutoNum type="arabicPeriod"/>
            </a:pPr>
            <a:r>
              <a:rPr b="1" i="0" lang="en-GB" sz="1400" u="none" cap="none" strike="noStrike">
                <a:solidFill>
                  <a:srgbClr val="000000"/>
                </a:solidFill>
                <a:latin typeface="Barlow"/>
                <a:ea typeface="Barlow"/>
                <a:cs typeface="Barlow"/>
                <a:sym typeface="Barlow"/>
              </a:rPr>
              <a:t>Visibility of system status</a:t>
            </a:r>
            <a:r>
              <a:rPr b="0" i="0" lang="en-GB" sz="1400" u="none" cap="none" strike="noStrike">
                <a:solidFill>
                  <a:srgbClr val="000000"/>
                </a:solidFill>
                <a:latin typeface="Barlow"/>
                <a:ea typeface="Barlow"/>
                <a:cs typeface="Barlow"/>
                <a:sym typeface="Barlow"/>
              </a:rPr>
              <a:t>: Users should be aware of what’s going on at all times to prevent them feeling lost. Your user shouldn’t feel like this! </a:t>
            </a:r>
            <a:endParaRPr b="0" i="0" sz="1400" u="none" cap="none" strike="noStrike">
              <a:solidFill>
                <a:srgbClr val="000000"/>
              </a:solidFill>
              <a:latin typeface="Barlow"/>
              <a:ea typeface="Barlow"/>
              <a:cs typeface="Barlow"/>
              <a:sym typeface="Barlow"/>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a:p>
            <a:pPr indent="-317500" lvl="0" marL="457200" marR="0" rtl="0" algn="l">
              <a:lnSpc>
                <a:spcPct val="100000"/>
              </a:lnSpc>
              <a:spcBef>
                <a:spcPts val="0"/>
              </a:spcBef>
              <a:spcAft>
                <a:spcPts val="0"/>
              </a:spcAft>
              <a:buClr>
                <a:schemeClr val="dk1"/>
              </a:buClr>
              <a:buSzPts val="1400"/>
              <a:buFont typeface="Barlow"/>
              <a:buAutoNum type="arabicPeriod" startAt="2"/>
            </a:pPr>
            <a:r>
              <a:rPr b="1" i="0" lang="en-GB" sz="1400" u="none" cap="none" strike="noStrike">
                <a:solidFill>
                  <a:schemeClr val="dk1"/>
                </a:solidFill>
                <a:latin typeface="Barlow"/>
                <a:ea typeface="Barlow"/>
                <a:cs typeface="Barlow"/>
                <a:sym typeface="Barlow"/>
              </a:rPr>
              <a:t>Match between the system and the real world: </a:t>
            </a:r>
            <a:r>
              <a:rPr b="0" i="0" lang="en-GB" sz="1400" u="none" cap="none" strike="noStrike">
                <a:solidFill>
                  <a:schemeClr val="dk1"/>
                </a:solidFill>
                <a:latin typeface="Barlow"/>
                <a:ea typeface="Barlow"/>
                <a:cs typeface="Barlow"/>
                <a:sym typeface="Barlow"/>
              </a:rPr>
              <a:t>Speak what the user already knows - discard jargon and make use of languages / actions the user is already familiar with from the real world.</a:t>
            </a:r>
            <a:endParaRPr b="0" i="0" sz="1400" u="none" cap="none" strike="noStrike">
              <a:solidFill>
                <a:srgbClr val="000000"/>
              </a:solidFill>
              <a:latin typeface="Barlow"/>
              <a:ea typeface="Barlow"/>
              <a:cs typeface="Barlow"/>
              <a:sym typeface="Barlow"/>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chemeClr val="dk1"/>
              </a:solidFill>
              <a:latin typeface="Barlow"/>
              <a:ea typeface="Barlow"/>
              <a:cs typeface="Barlow"/>
              <a:sym typeface="Barlow"/>
            </a:endParaRPr>
          </a:p>
        </p:txBody>
      </p:sp>
      <p:pic>
        <p:nvPicPr>
          <p:cNvPr id="193" name="Google Shape;193;p13"/>
          <p:cNvPicPr preferRelativeResize="0"/>
          <p:nvPr/>
        </p:nvPicPr>
        <p:blipFill rotWithShape="1">
          <a:blip r:embed="rId4">
            <a:alphaModFix/>
          </a:blip>
          <a:srcRect b="2484" l="2391" r="1960" t="3032"/>
          <a:stretch/>
        </p:blipFill>
        <p:spPr>
          <a:xfrm>
            <a:off x="6089900" y="1132212"/>
            <a:ext cx="2773800" cy="1897912"/>
          </a:xfrm>
          <a:prstGeom prst="rect">
            <a:avLst/>
          </a:prstGeom>
          <a:noFill/>
          <a:ln cap="flat" cmpd="sng" w="19050">
            <a:solidFill>
              <a:srgbClr val="93C47D"/>
            </a:solidFill>
            <a:prstDash val="solid"/>
            <a:round/>
            <a:headEnd len="sm" w="sm" type="none"/>
            <a:tailEnd len="sm" w="sm" type="none"/>
          </a:ln>
        </p:spPr>
      </p:pic>
      <p:cxnSp>
        <p:nvCxnSpPr>
          <p:cNvPr id="194" name="Google Shape;194;p13"/>
          <p:cNvCxnSpPr/>
          <p:nvPr/>
        </p:nvCxnSpPr>
        <p:spPr>
          <a:xfrm flipH="1" rot="10800000">
            <a:off x="1081975" y="2126450"/>
            <a:ext cx="4944000" cy="4200"/>
          </a:xfrm>
          <a:prstGeom prst="straightConnector1">
            <a:avLst/>
          </a:prstGeom>
          <a:noFill/>
          <a:ln cap="flat" cmpd="sng" w="19050">
            <a:solidFill>
              <a:srgbClr val="6AA84F"/>
            </a:solidFill>
            <a:prstDash val="solid"/>
            <a:round/>
            <a:headEnd len="sm" w="sm"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8" name="Shape 198"/>
        <p:cNvGrpSpPr/>
        <p:nvPr/>
      </p:nvGrpSpPr>
      <p:grpSpPr>
        <a:xfrm>
          <a:off x="0" y="0"/>
          <a:ext cx="0" cy="0"/>
          <a:chOff x="0" y="0"/>
          <a:chExt cx="0" cy="0"/>
        </a:xfrm>
      </p:grpSpPr>
      <p:sp>
        <p:nvSpPr>
          <p:cNvPr id="199" name="Google Shape;199;p14"/>
          <p:cNvSpPr txBox="1"/>
          <p:nvPr/>
        </p:nvSpPr>
        <p:spPr>
          <a:xfrm>
            <a:off x="253100" y="349200"/>
            <a:ext cx="8610600" cy="514500"/>
          </a:xfrm>
          <a:prstGeom prst="rect">
            <a:avLst/>
          </a:prstGeom>
          <a:noFill/>
          <a:ln>
            <a:noFill/>
          </a:ln>
        </p:spPr>
        <p:txBody>
          <a:bodyPr anchorCtr="0" anchor="t" bIns="0" lIns="0" spcFirstLastPara="1" rIns="0" wrap="square" tIns="0">
            <a:noAutofit/>
          </a:bodyPr>
          <a:lstStyle/>
          <a:p>
            <a:pPr indent="0" lvl="0" marL="0" marR="0" rtl="0" algn="l">
              <a:lnSpc>
                <a:spcPct val="65000"/>
              </a:lnSpc>
              <a:spcBef>
                <a:spcPts val="0"/>
              </a:spcBef>
              <a:spcAft>
                <a:spcPts val="0"/>
              </a:spcAft>
              <a:buClr>
                <a:srgbClr val="000000"/>
              </a:buClr>
              <a:buSzPts val="3400"/>
              <a:buFont typeface="Arial"/>
              <a:buNone/>
            </a:pPr>
            <a:r>
              <a:rPr b="0" i="0" lang="en-GB" sz="3400" u="none" cap="none" strike="noStrike">
                <a:solidFill>
                  <a:srgbClr val="000000"/>
                </a:solidFill>
                <a:latin typeface="Barlow ExtraBold"/>
                <a:ea typeface="Barlow ExtraBold"/>
                <a:cs typeface="Barlow ExtraBold"/>
                <a:sym typeface="Barlow ExtraBold"/>
              </a:rPr>
              <a:t>Design Principles / Heuristics (Nielsen)</a:t>
            </a:r>
            <a:endParaRPr b="0" i="0" sz="3400" u="none" cap="none" strike="noStrike">
              <a:solidFill>
                <a:srgbClr val="000000"/>
              </a:solidFill>
              <a:latin typeface="Barlow ExtraBold"/>
              <a:ea typeface="Barlow ExtraBold"/>
              <a:cs typeface="Barlow ExtraBold"/>
              <a:sym typeface="Barlow ExtraBold"/>
            </a:endParaRPr>
          </a:p>
        </p:txBody>
      </p:sp>
      <p:grpSp>
        <p:nvGrpSpPr>
          <p:cNvPr id="200" name="Google Shape;200;p14"/>
          <p:cNvGrpSpPr/>
          <p:nvPr/>
        </p:nvGrpSpPr>
        <p:grpSpPr>
          <a:xfrm>
            <a:off x="309474" y="711302"/>
            <a:ext cx="8712401" cy="383773"/>
            <a:chOff x="461874" y="2757427"/>
            <a:chExt cx="8712401" cy="383773"/>
          </a:xfrm>
        </p:grpSpPr>
        <p:sp>
          <p:nvSpPr>
            <p:cNvPr id="201" name="Google Shape;201;p14"/>
            <p:cNvSpPr txBox="1"/>
            <p:nvPr/>
          </p:nvSpPr>
          <p:spPr>
            <a:xfrm>
              <a:off x="805775" y="2802800"/>
              <a:ext cx="8368500" cy="3384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600"/>
                <a:buFont typeface="Arial"/>
                <a:buNone/>
              </a:pPr>
              <a:r>
                <a:rPr b="1" i="1" lang="en-GB" sz="1600" u="none" cap="none" strike="noStrike">
                  <a:solidFill>
                    <a:srgbClr val="000000"/>
                  </a:solidFill>
                  <a:latin typeface="Barlow"/>
                  <a:ea typeface="Barlow"/>
                  <a:cs typeface="Barlow"/>
                  <a:sym typeface="Barlow"/>
                </a:rPr>
                <a:t>Aside from Donald A. Norman, there were other people who proposed their heuristics too!</a:t>
              </a:r>
              <a:endParaRPr b="1" i="1" sz="1600" u="none" cap="none" strike="noStrike">
                <a:solidFill>
                  <a:srgbClr val="000000"/>
                </a:solidFill>
                <a:latin typeface="Barlow"/>
                <a:ea typeface="Barlow"/>
                <a:cs typeface="Barlow"/>
                <a:sym typeface="Barlow"/>
              </a:endParaRPr>
            </a:p>
            <a:p>
              <a:pPr indent="0" lvl="0" marL="0" marR="0" rtl="0" algn="l">
                <a:lnSpc>
                  <a:spcPct val="110000"/>
                </a:lnSpc>
                <a:spcBef>
                  <a:spcPts val="0"/>
                </a:spcBef>
                <a:spcAft>
                  <a:spcPts val="0"/>
                </a:spcAft>
                <a:buClr>
                  <a:srgbClr val="000000"/>
                </a:buClr>
                <a:buSzPts val="1100"/>
                <a:buFont typeface="Arial"/>
                <a:buNone/>
              </a:pPr>
              <a:r>
                <a:t/>
              </a:r>
              <a:endParaRPr b="0" i="0" sz="1300" u="none" cap="none" strike="noStrike">
                <a:solidFill>
                  <a:srgbClr val="000000"/>
                </a:solidFill>
                <a:latin typeface="Barlow"/>
                <a:ea typeface="Barlow"/>
                <a:cs typeface="Barlow"/>
                <a:sym typeface="Barlow"/>
              </a:endParaRPr>
            </a:p>
          </p:txBody>
        </p:sp>
        <p:pic>
          <p:nvPicPr>
            <p:cNvPr id="202" name="Google Shape;202;p14"/>
            <p:cNvPicPr preferRelativeResize="0"/>
            <p:nvPr/>
          </p:nvPicPr>
          <p:blipFill rotWithShape="1">
            <a:blip r:embed="rId3">
              <a:alphaModFix/>
            </a:blip>
            <a:srcRect b="0" l="0" r="0" t="0"/>
            <a:stretch/>
          </p:blipFill>
          <p:spPr>
            <a:xfrm rot="5400000">
              <a:off x="464675" y="2754626"/>
              <a:ext cx="338299" cy="343901"/>
            </a:xfrm>
            <a:prstGeom prst="rect">
              <a:avLst/>
            </a:prstGeom>
            <a:noFill/>
            <a:ln>
              <a:noFill/>
            </a:ln>
          </p:spPr>
        </p:pic>
      </p:grpSp>
      <p:sp>
        <p:nvSpPr>
          <p:cNvPr id="203" name="Google Shape;203;p14"/>
          <p:cNvSpPr txBox="1"/>
          <p:nvPr/>
        </p:nvSpPr>
        <p:spPr>
          <a:xfrm>
            <a:off x="43725" y="1095075"/>
            <a:ext cx="6120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Barlow"/>
                <a:ea typeface="Barlow"/>
                <a:cs typeface="Barlow"/>
                <a:sym typeface="Barlow"/>
              </a:rPr>
              <a:t>Continued from the last slide…</a:t>
            </a:r>
            <a:endParaRPr b="0" i="1" sz="1400" u="none" cap="none" strike="noStrike">
              <a:solidFill>
                <a:schemeClr val="dk1"/>
              </a:solidFill>
              <a:latin typeface="Barlow"/>
              <a:ea typeface="Barlow"/>
              <a:cs typeface="Barlow"/>
              <a:sym typeface="Barlow"/>
            </a:endParaRPr>
          </a:p>
        </p:txBody>
      </p:sp>
      <p:sp>
        <p:nvSpPr>
          <p:cNvPr id="204" name="Google Shape;204;p14"/>
          <p:cNvSpPr txBox="1"/>
          <p:nvPr/>
        </p:nvSpPr>
        <p:spPr>
          <a:xfrm>
            <a:off x="103275" y="1445350"/>
            <a:ext cx="9040800" cy="3632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Barlow"/>
              <a:buAutoNum type="arabicPeriod" startAt="6"/>
            </a:pPr>
            <a:r>
              <a:rPr b="1" i="0" lang="en-GB" sz="1400" u="none" cap="none" strike="noStrike">
                <a:solidFill>
                  <a:srgbClr val="000000"/>
                </a:solidFill>
                <a:latin typeface="Barlow"/>
                <a:ea typeface="Barlow"/>
                <a:cs typeface="Barlow"/>
                <a:sym typeface="Barlow"/>
              </a:rPr>
              <a:t>Recognition rather than recall</a:t>
            </a:r>
            <a:r>
              <a:rPr b="0" i="0" lang="en-GB" sz="1400" u="none" cap="none" strike="noStrike">
                <a:solidFill>
                  <a:srgbClr val="000000"/>
                </a:solidFill>
                <a:latin typeface="Barlow"/>
                <a:ea typeface="Barlow"/>
                <a:cs typeface="Barlow"/>
                <a:sym typeface="Barlow"/>
              </a:rPr>
              <a:t>: Minimise memory load by making components easily usable and familiar (e.g. no need to remember anything)</a:t>
            </a:r>
            <a:endParaRPr b="0" i="0" sz="1400" u="none" cap="none" strike="noStrike">
              <a:solidFill>
                <a:srgbClr val="000000"/>
              </a:solidFill>
              <a:latin typeface="Barlow"/>
              <a:ea typeface="Barlow"/>
              <a:cs typeface="Barlow"/>
              <a:sym typeface="Barlow"/>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a:p>
            <a:pPr indent="-317500" lvl="0" marL="457200" marR="0" rtl="0" algn="l">
              <a:lnSpc>
                <a:spcPct val="100000"/>
              </a:lnSpc>
              <a:spcBef>
                <a:spcPts val="0"/>
              </a:spcBef>
              <a:spcAft>
                <a:spcPts val="0"/>
              </a:spcAft>
              <a:buClr>
                <a:schemeClr val="dk1"/>
              </a:buClr>
              <a:buSzPts val="1400"/>
              <a:buFont typeface="Barlow"/>
              <a:buAutoNum type="arabicPeriod" startAt="7"/>
            </a:pPr>
            <a:r>
              <a:rPr b="1" i="0" lang="en-GB" sz="1400" u="none" cap="none" strike="noStrike">
                <a:solidFill>
                  <a:schemeClr val="dk1"/>
                </a:solidFill>
                <a:latin typeface="Barlow"/>
                <a:ea typeface="Barlow"/>
                <a:cs typeface="Barlow"/>
                <a:sym typeface="Barlow"/>
              </a:rPr>
              <a:t>Flexibility and efficiency of use: </a:t>
            </a:r>
            <a:r>
              <a:rPr b="0" i="0" lang="en-GB" sz="1400" u="none" cap="none" strike="noStrike">
                <a:solidFill>
                  <a:schemeClr val="dk1"/>
                </a:solidFill>
                <a:latin typeface="Barlow"/>
                <a:ea typeface="Barlow"/>
                <a:cs typeface="Barlow"/>
                <a:sym typeface="Barlow"/>
              </a:rPr>
              <a:t>Experienced users should </a:t>
            </a:r>
            <a:r>
              <a:rPr b="1" i="0" lang="en-GB" sz="1400" u="none" cap="none" strike="noStrike">
                <a:solidFill>
                  <a:schemeClr val="dk1"/>
                </a:solidFill>
                <a:latin typeface="Barlow"/>
                <a:ea typeface="Barlow"/>
                <a:cs typeface="Barlow"/>
                <a:sym typeface="Barlow"/>
              </a:rPr>
              <a:t>have the ability to </a:t>
            </a:r>
            <a:r>
              <a:rPr b="0" i="0" lang="en-GB" sz="1400" u="none" cap="none" strike="noStrike">
                <a:solidFill>
                  <a:schemeClr val="dk1"/>
                </a:solidFill>
                <a:latin typeface="Barlow"/>
                <a:ea typeface="Barlow"/>
                <a:cs typeface="Barlow"/>
                <a:sym typeface="Barlow"/>
              </a:rPr>
              <a:t>speed up interaction (e.g. ‘Skip’ button!).</a:t>
            </a:r>
            <a:endParaRPr b="0" i="0" sz="1400" u="none" cap="none" strike="noStrike">
              <a:solidFill>
                <a:schemeClr val="dk1"/>
              </a:solidFill>
              <a:latin typeface="Barlow"/>
              <a:ea typeface="Barlow"/>
              <a:cs typeface="Barlow"/>
              <a:sym typeface="Barlow"/>
            </a:endParaRPr>
          </a:p>
          <a:p>
            <a:pPr indent="0" lvl="0" marL="45720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Barlow"/>
              <a:ea typeface="Barlow"/>
              <a:cs typeface="Barlow"/>
              <a:sym typeface="Barlow"/>
            </a:endParaRPr>
          </a:p>
          <a:p>
            <a:pPr indent="-317500" lvl="0" marL="457200" marR="0" rtl="0" algn="l">
              <a:lnSpc>
                <a:spcPct val="100000"/>
              </a:lnSpc>
              <a:spcBef>
                <a:spcPts val="0"/>
              </a:spcBef>
              <a:spcAft>
                <a:spcPts val="0"/>
              </a:spcAft>
              <a:buClr>
                <a:schemeClr val="dk1"/>
              </a:buClr>
              <a:buSzPts val="1400"/>
              <a:buFont typeface="Barlow"/>
              <a:buAutoNum type="arabicPeriod" startAt="7"/>
            </a:pPr>
            <a:r>
              <a:rPr b="1" i="0" lang="en-GB" sz="1400" u="none" cap="none" strike="noStrike">
                <a:solidFill>
                  <a:schemeClr val="dk1"/>
                </a:solidFill>
                <a:latin typeface="Barlow"/>
                <a:ea typeface="Barlow"/>
                <a:cs typeface="Barlow"/>
                <a:sym typeface="Barlow"/>
              </a:rPr>
              <a:t>Aesthetic and minimalist design: </a:t>
            </a:r>
            <a:r>
              <a:rPr b="0" i="0" lang="en-GB" sz="1400" u="none" cap="none" strike="noStrike">
                <a:solidFill>
                  <a:schemeClr val="dk1"/>
                </a:solidFill>
                <a:latin typeface="Barlow"/>
                <a:ea typeface="Barlow"/>
                <a:cs typeface="Barlow"/>
                <a:sym typeface="Barlow"/>
              </a:rPr>
              <a:t>All pieces of information compete for the users attention. Minimise pieces shown to prevent information overloads or clashes.</a:t>
            </a:r>
            <a:endParaRPr b="0" i="0" sz="1400" u="none" cap="none" strike="noStrike">
              <a:solidFill>
                <a:schemeClr val="dk1"/>
              </a:solidFill>
              <a:latin typeface="Barlow"/>
              <a:ea typeface="Barlow"/>
              <a:cs typeface="Barlow"/>
              <a:sym typeface="Barlow"/>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a:p>
            <a:pPr indent="-317500" lvl="0" marL="457200" marR="0" rtl="0" algn="l">
              <a:lnSpc>
                <a:spcPct val="100000"/>
              </a:lnSpc>
              <a:spcBef>
                <a:spcPts val="0"/>
              </a:spcBef>
              <a:spcAft>
                <a:spcPts val="0"/>
              </a:spcAft>
              <a:buClr>
                <a:schemeClr val="dk1"/>
              </a:buClr>
              <a:buSzPts val="1400"/>
              <a:buFont typeface="Barlow"/>
              <a:buAutoNum type="arabicPeriod" startAt="7"/>
            </a:pPr>
            <a:r>
              <a:rPr b="1" i="0" lang="en-GB" sz="1400" u="none" cap="none" strike="noStrike">
                <a:solidFill>
                  <a:schemeClr val="dk1"/>
                </a:solidFill>
                <a:latin typeface="Barlow"/>
                <a:ea typeface="Barlow"/>
                <a:cs typeface="Barlow"/>
                <a:sym typeface="Barlow"/>
              </a:rPr>
              <a:t>Help users recognise, diagnose and recover from errors: </a:t>
            </a:r>
            <a:r>
              <a:rPr b="0" i="0" lang="en-GB" sz="1400" u="none" cap="none" strike="noStrike">
                <a:solidFill>
                  <a:schemeClr val="dk1"/>
                </a:solidFill>
                <a:latin typeface="Barlow"/>
                <a:ea typeface="Barlow"/>
                <a:cs typeface="Barlow"/>
                <a:sym typeface="Barlow"/>
              </a:rPr>
              <a:t>When errors are shown, abstract the message to a degree that it’s easy for a user to recover (make it a easy-to-understand error message that tells the user how to fix the issue / what to do next).</a:t>
            </a:r>
            <a:endParaRPr b="0" i="0" sz="1400" u="none" cap="none" strike="noStrike">
              <a:solidFill>
                <a:schemeClr val="dk1"/>
              </a:solidFill>
              <a:latin typeface="Barlow"/>
              <a:ea typeface="Barlow"/>
              <a:cs typeface="Barlow"/>
              <a:sym typeface="Barlow"/>
            </a:endParaRPr>
          </a:p>
          <a:p>
            <a:pPr indent="0" lvl="0" marL="45720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Barlow"/>
              <a:ea typeface="Barlow"/>
              <a:cs typeface="Barlow"/>
              <a:sym typeface="Barlow"/>
            </a:endParaRPr>
          </a:p>
          <a:p>
            <a:pPr indent="-317500" lvl="0" marL="457200" marR="0" rtl="0" algn="l">
              <a:lnSpc>
                <a:spcPct val="100000"/>
              </a:lnSpc>
              <a:spcBef>
                <a:spcPts val="0"/>
              </a:spcBef>
              <a:spcAft>
                <a:spcPts val="0"/>
              </a:spcAft>
              <a:buClr>
                <a:schemeClr val="dk1"/>
              </a:buClr>
              <a:buSzPts val="1400"/>
              <a:buFont typeface="Barlow"/>
              <a:buAutoNum type="arabicPeriod" startAt="7"/>
            </a:pPr>
            <a:r>
              <a:rPr b="1" i="0" lang="en-GB" sz="1400" u="none" cap="none" strike="noStrike">
                <a:solidFill>
                  <a:schemeClr val="dk1"/>
                </a:solidFill>
                <a:latin typeface="Barlow"/>
                <a:ea typeface="Barlow"/>
                <a:cs typeface="Barlow"/>
                <a:sym typeface="Barlow"/>
              </a:rPr>
              <a:t>Help and documentation: </a:t>
            </a:r>
            <a:r>
              <a:rPr b="0" i="0" lang="en-GB" sz="1400" u="none" cap="none" strike="noStrike">
                <a:solidFill>
                  <a:schemeClr val="dk1"/>
                </a:solidFill>
                <a:latin typeface="Barlow"/>
                <a:ea typeface="Barlow"/>
                <a:cs typeface="Barlow"/>
                <a:sym typeface="Barlow"/>
              </a:rPr>
              <a:t>Systems shouldn’t ordinarily need additional explanation, but in cases they do there should be some documentation available to help the users gain understanding (e.g. like an information kiosk).</a:t>
            </a:r>
            <a:endParaRPr b="0" i="0" sz="1400" u="none" cap="none" strike="noStrike">
              <a:solidFill>
                <a:schemeClr val="dk1"/>
              </a:solidFill>
              <a:latin typeface="Barlow"/>
              <a:ea typeface="Barlow"/>
              <a:cs typeface="Barlow"/>
              <a:sym typeface="Barlow"/>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chemeClr val="dk1"/>
              </a:solidFill>
              <a:latin typeface="Barlow"/>
              <a:ea typeface="Barlow"/>
              <a:cs typeface="Barlow"/>
              <a:sym typeface="Barlow"/>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8" name="Shape 208"/>
        <p:cNvGrpSpPr/>
        <p:nvPr/>
      </p:nvGrpSpPr>
      <p:grpSpPr>
        <a:xfrm>
          <a:off x="0" y="0"/>
          <a:ext cx="0" cy="0"/>
          <a:chOff x="0" y="0"/>
          <a:chExt cx="0" cy="0"/>
        </a:xfrm>
      </p:grpSpPr>
      <p:pic>
        <p:nvPicPr>
          <p:cNvPr id="209" name="Google Shape;209;p15"/>
          <p:cNvPicPr preferRelativeResize="0"/>
          <p:nvPr/>
        </p:nvPicPr>
        <p:blipFill rotWithShape="1">
          <a:blip r:embed="rId3">
            <a:alphaModFix/>
          </a:blip>
          <a:srcRect b="0" l="0" r="0" t="0"/>
          <a:stretch/>
        </p:blipFill>
        <p:spPr>
          <a:xfrm>
            <a:off x="7833700" y="118250"/>
            <a:ext cx="1146949" cy="1632925"/>
          </a:xfrm>
          <a:prstGeom prst="rect">
            <a:avLst/>
          </a:prstGeom>
          <a:noFill/>
          <a:ln>
            <a:noFill/>
          </a:ln>
        </p:spPr>
      </p:pic>
      <p:sp>
        <p:nvSpPr>
          <p:cNvPr id="210" name="Google Shape;210;p15"/>
          <p:cNvSpPr txBox="1"/>
          <p:nvPr/>
        </p:nvSpPr>
        <p:spPr>
          <a:xfrm>
            <a:off x="0" y="275750"/>
            <a:ext cx="3238500" cy="448200"/>
          </a:xfrm>
          <a:prstGeom prst="rect">
            <a:avLst/>
          </a:prstGeom>
          <a:noFill/>
          <a:ln>
            <a:noFill/>
          </a:ln>
        </p:spPr>
        <p:txBody>
          <a:bodyPr anchorCtr="0" anchor="t" bIns="0" lIns="0" spcFirstLastPara="1" rIns="0" wrap="square" tIns="0">
            <a:noAutofit/>
          </a:bodyPr>
          <a:lstStyle/>
          <a:p>
            <a:pPr indent="0" lvl="0" marL="0" marR="0" rtl="0" algn="ctr">
              <a:lnSpc>
                <a:spcPct val="65000"/>
              </a:lnSpc>
              <a:spcBef>
                <a:spcPts val="0"/>
              </a:spcBef>
              <a:spcAft>
                <a:spcPts val="0"/>
              </a:spcAft>
              <a:buClr>
                <a:srgbClr val="000000"/>
              </a:buClr>
              <a:buSzPts val="4000"/>
              <a:buFont typeface="Arial"/>
              <a:buNone/>
            </a:pPr>
            <a:r>
              <a:rPr b="0" i="0" lang="en-GB" sz="4000" u="none" cap="none" strike="noStrike">
                <a:solidFill>
                  <a:srgbClr val="FFFFFF"/>
                </a:solidFill>
                <a:latin typeface="Barlow ExtraBold"/>
                <a:ea typeface="Barlow ExtraBold"/>
                <a:cs typeface="Barlow ExtraBold"/>
                <a:sym typeface="Barlow ExtraBold"/>
              </a:rPr>
              <a:t>SUMMARY</a:t>
            </a:r>
            <a:endParaRPr b="0" i="0" sz="4000" u="none" cap="none" strike="noStrike">
              <a:solidFill>
                <a:srgbClr val="FFFFFF"/>
              </a:solidFill>
              <a:latin typeface="Barlow ExtraBold"/>
              <a:ea typeface="Barlow ExtraBold"/>
              <a:cs typeface="Barlow ExtraBold"/>
              <a:sym typeface="Barlow ExtraBold"/>
            </a:endParaRPr>
          </a:p>
          <a:p>
            <a:pPr indent="0" lvl="0" marL="0" marR="0" rtl="0" algn="ctr">
              <a:lnSpc>
                <a:spcPct val="65000"/>
              </a:lnSpc>
              <a:spcBef>
                <a:spcPts val="0"/>
              </a:spcBef>
              <a:spcAft>
                <a:spcPts val="0"/>
              </a:spcAft>
              <a:buClr>
                <a:srgbClr val="000000"/>
              </a:buClr>
              <a:buSzPts val="4000"/>
              <a:buFont typeface="Arial"/>
              <a:buNone/>
            </a:pPr>
            <a:r>
              <a:t/>
            </a:r>
            <a:endParaRPr b="0" i="0" sz="4000" u="none" cap="none" strike="noStrike">
              <a:solidFill>
                <a:srgbClr val="FFFFFF"/>
              </a:solidFill>
              <a:latin typeface="Barlow ExtraBold"/>
              <a:ea typeface="Barlow ExtraBold"/>
              <a:cs typeface="Barlow ExtraBold"/>
              <a:sym typeface="Barlow ExtraBold"/>
            </a:endParaRPr>
          </a:p>
          <a:p>
            <a:pPr indent="0" lvl="0" marL="0" marR="0" rtl="0" algn="ctr">
              <a:lnSpc>
                <a:spcPct val="65000"/>
              </a:lnSpc>
              <a:spcBef>
                <a:spcPts val="0"/>
              </a:spcBef>
              <a:spcAft>
                <a:spcPts val="0"/>
              </a:spcAft>
              <a:buClr>
                <a:srgbClr val="000000"/>
              </a:buClr>
              <a:buSzPts val="4000"/>
              <a:buFont typeface="Arial"/>
              <a:buNone/>
            </a:pPr>
            <a:r>
              <a:t/>
            </a:r>
            <a:endParaRPr b="0" i="0" sz="4000" u="none" cap="none" strike="noStrike">
              <a:solidFill>
                <a:srgbClr val="FFFFFF"/>
              </a:solidFill>
              <a:latin typeface="Barlow ExtraBold"/>
              <a:ea typeface="Barlow ExtraBold"/>
              <a:cs typeface="Barlow ExtraBold"/>
              <a:sym typeface="Barlow ExtraBold"/>
            </a:endParaRPr>
          </a:p>
          <a:p>
            <a:pPr indent="0" lvl="0" marL="0" marR="0" rtl="0" algn="ctr">
              <a:lnSpc>
                <a:spcPct val="65000"/>
              </a:lnSpc>
              <a:spcBef>
                <a:spcPts val="0"/>
              </a:spcBef>
              <a:spcAft>
                <a:spcPts val="0"/>
              </a:spcAft>
              <a:buClr>
                <a:srgbClr val="000000"/>
              </a:buClr>
              <a:buSzPts val="4000"/>
              <a:buFont typeface="Arial"/>
              <a:buNone/>
            </a:pPr>
            <a:r>
              <a:t/>
            </a:r>
            <a:endParaRPr b="0" i="0" sz="4000" u="none" cap="none" strike="noStrike">
              <a:solidFill>
                <a:srgbClr val="FFFFFF"/>
              </a:solidFill>
              <a:latin typeface="Barlow ExtraBold"/>
              <a:ea typeface="Barlow ExtraBold"/>
              <a:cs typeface="Barlow ExtraBold"/>
              <a:sym typeface="Barlow ExtraBold"/>
            </a:endParaRPr>
          </a:p>
          <a:p>
            <a:pPr indent="0" lvl="0" marL="0" marR="0" rtl="0" algn="ctr">
              <a:lnSpc>
                <a:spcPct val="65000"/>
              </a:lnSpc>
              <a:spcBef>
                <a:spcPts val="0"/>
              </a:spcBef>
              <a:spcAft>
                <a:spcPts val="0"/>
              </a:spcAft>
              <a:buClr>
                <a:srgbClr val="000000"/>
              </a:buClr>
              <a:buSzPts val="4000"/>
              <a:buFont typeface="Arial"/>
              <a:buNone/>
            </a:pPr>
            <a:r>
              <a:t/>
            </a:r>
            <a:endParaRPr b="0" i="0" sz="4000" u="none" cap="none" strike="noStrike">
              <a:solidFill>
                <a:srgbClr val="FFFFFF"/>
              </a:solidFill>
              <a:latin typeface="Barlow ExtraBold"/>
              <a:ea typeface="Barlow ExtraBold"/>
              <a:cs typeface="Barlow ExtraBold"/>
              <a:sym typeface="Barlow ExtraBold"/>
            </a:endParaRPr>
          </a:p>
          <a:p>
            <a:pPr indent="0" lvl="0" marL="0" marR="0" rtl="0" algn="ctr">
              <a:lnSpc>
                <a:spcPct val="65000"/>
              </a:lnSpc>
              <a:spcBef>
                <a:spcPts val="0"/>
              </a:spcBef>
              <a:spcAft>
                <a:spcPts val="0"/>
              </a:spcAft>
              <a:buClr>
                <a:srgbClr val="000000"/>
              </a:buClr>
              <a:buSzPts val="4000"/>
              <a:buFont typeface="Arial"/>
              <a:buNone/>
            </a:pPr>
            <a:r>
              <a:t/>
            </a:r>
            <a:endParaRPr b="0" i="0" sz="4000" u="none" cap="none" strike="noStrike">
              <a:solidFill>
                <a:srgbClr val="FFFFFF"/>
              </a:solidFill>
              <a:latin typeface="Barlow ExtraBold"/>
              <a:ea typeface="Barlow ExtraBold"/>
              <a:cs typeface="Barlow ExtraBold"/>
              <a:sym typeface="Barlow ExtraBold"/>
            </a:endParaRPr>
          </a:p>
          <a:p>
            <a:pPr indent="0" lvl="0" marL="0" marR="0" rtl="0" algn="ctr">
              <a:lnSpc>
                <a:spcPct val="65000"/>
              </a:lnSpc>
              <a:spcBef>
                <a:spcPts val="0"/>
              </a:spcBef>
              <a:spcAft>
                <a:spcPts val="0"/>
              </a:spcAft>
              <a:buClr>
                <a:srgbClr val="000000"/>
              </a:buClr>
              <a:buSzPts val="4000"/>
              <a:buFont typeface="Arial"/>
              <a:buNone/>
            </a:pPr>
            <a:r>
              <a:t/>
            </a:r>
            <a:endParaRPr b="0" i="0" sz="4000" u="none" cap="none" strike="noStrike">
              <a:solidFill>
                <a:srgbClr val="FFFFFF"/>
              </a:solidFill>
              <a:latin typeface="Barlow ExtraBold"/>
              <a:ea typeface="Barlow ExtraBold"/>
              <a:cs typeface="Barlow ExtraBold"/>
              <a:sym typeface="Barlow ExtraBold"/>
            </a:endParaRPr>
          </a:p>
          <a:p>
            <a:pPr indent="0" lvl="0" marL="0" marR="0" rtl="0" algn="ctr">
              <a:lnSpc>
                <a:spcPct val="65000"/>
              </a:lnSpc>
              <a:spcBef>
                <a:spcPts val="0"/>
              </a:spcBef>
              <a:spcAft>
                <a:spcPts val="0"/>
              </a:spcAft>
              <a:buClr>
                <a:srgbClr val="000000"/>
              </a:buClr>
              <a:buSzPts val="4000"/>
              <a:buFont typeface="Arial"/>
              <a:buNone/>
            </a:pPr>
            <a:r>
              <a:t/>
            </a:r>
            <a:endParaRPr b="0" i="0" sz="2100" u="none" cap="none" strike="noStrike">
              <a:solidFill>
                <a:srgbClr val="F54996"/>
              </a:solidFill>
              <a:latin typeface="Barlow"/>
              <a:ea typeface="Barlow"/>
              <a:cs typeface="Barlow"/>
              <a:sym typeface="Barlow"/>
            </a:endParaRPr>
          </a:p>
          <a:p>
            <a:pPr indent="0" lvl="0" marL="0" marR="0" rtl="0" algn="ctr">
              <a:lnSpc>
                <a:spcPct val="65000"/>
              </a:lnSpc>
              <a:spcBef>
                <a:spcPts val="0"/>
              </a:spcBef>
              <a:spcAft>
                <a:spcPts val="0"/>
              </a:spcAft>
              <a:buClr>
                <a:srgbClr val="000000"/>
              </a:buClr>
              <a:buSzPts val="4000"/>
              <a:buFont typeface="Arial"/>
              <a:buNone/>
            </a:pPr>
            <a:r>
              <a:t/>
            </a:r>
            <a:endParaRPr b="0" i="0" sz="1200" u="none" cap="none" strike="noStrike">
              <a:solidFill>
                <a:srgbClr val="F54996"/>
              </a:solidFill>
              <a:latin typeface="Barlow"/>
              <a:ea typeface="Barlow"/>
              <a:cs typeface="Barlow"/>
              <a:sym typeface="Barlow"/>
            </a:endParaRPr>
          </a:p>
        </p:txBody>
      </p:sp>
      <p:sp>
        <p:nvSpPr>
          <p:cNvPr id="211" name="Google Shape;211;p15"/>
          <p:cNvSpPr txBox="1"/>
          <p:nvPr/>
        </p:nvSpPr>
        <p:spPr>
          <a:xfrm>
            <a:off x="143050" y="959700"/>
            <a:ext cx="7690500" cy="3109200"/>
          </a:xfrm>
          <a:prstGeom prst="rect">
            <a:avLst/>
          </a:prstGeom>
          <a:noFill/>
          <a:ln>
            <a:noFill/>
          </a:ln>
        </p:spPr>
        <p:txBody>
          <a:bodyPr anchorCtr="0" anchor="t" bIns="91425" lIns="91425" spcFirstLastPara="1" rIns="91425" wrap="square" tIns="91425">
            <a:spAutoFit/>
          </a:bodyPr>
          <a:lstStyle/>
          <a:p>
            <a:pPr indent="-349250" lvl="0" marL="457200" marR="0" rtl="0" algn="l">
              <a:lnSpc>
                <a:spcPct val="100000"/>
              </a:lnSpc>
              <a:spcBef>
                <a:spcPts val="0"/>
              </a:spcBef>
              <a:spcAft>
                <a:spcPts val="0"/>
              </a:spcAft>
              <a:buClr>
                <a:srgbClr val="FFFFFF"/>
              </a:buClr>
              <a:buSzPts val="1900"/>
              <a:buFont typeface="Arial"/>
              <a:buChar char="●"/>
            </a:pPr>
            <a:r>
              <a:rPr b="0" i="0" lang="en-GB" sz="1900" u="none" cap="none" strike="noStrike">
                <a:solidFill>
                  <a:schemeClr val="lt1"/>
                </a:solidFill>
                <a:latin typeface="Barlow"/>
                <a:ea typeface="Barlow"/>
                <a:cs typeface="Barlow"/>
                <a:sym typeface="Barlow"/>
              </a:rPr>
              <a:t>Design is in everything around us - it determines a good product from a bad one, a good door from a bad one, and it can influence us invisibly.</a:t>
            </a:r>
            <a:endParaRPr b="0" i="0" sz="1900" u="none" cap="none" strike="noStrike">
              <a:solidFill>
                <a:schemeClr val="lt1"/>
              </a:solidFill>
              <a:latin typeface="Barlow"/>
              <a:ea typeface="Barlow"/>
              <a:cs typeface="Barlow"/>
              <a:sym typeface="Barlow"/>
            </a:endParaRPr>
          </a:p>
          <a:p>
            <a:pPr indent="0" lvl="0" marL="45720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Barlow"/>
              <a:ea typeface="Barlow"/>
              <a:cs typeface="Barlow"/>
              <a:sym typeface="Barlow"/>
            </a:endParaRPr>
          </a:p>
          <a:p>
            <a:pPr indent="-349250" lvl="0" marL="457200" marR="0" rtl="0" algn="l">
              <a:lnSpc>
                <a:spcPct val="100000"/>
              </a:lnSpc>
              <a:spcBef>
                <a:spcPts val="0"/>
              </a:spcBef>
              <a:spcAft>
                <a:spcPts val="0"/>
              </a:spcAft>
              <a:buClr>
                <a:schemeClr val="lt1"/>
              </a:buClr>
              <a:buSzPts val="1900"/>
              <a:buFont typeface="Barlow"/>
              <a:buChar char="●"/>
            </a:pPr>
            <a:r>
              <a:rPr b="0" i="0" lang="en-GB" sz="1900" u="none" cap="none" strike="noStrike">
                <a:solidFill>
                  <a:schemeClr val="lt1"/>
                </a:solidFill>
                <a:latin typeface="Barlow"/>
                <a:ea typeface="Barlow"/>
                <a:cs typeface="Barlow"/>
                <a:sym typeface="Barlow"/>
              </a:rPr>
              <a:t>Heuristics and principles are guidelines we can look to for ensuring that our designs are effective</a:t>
            </a:r>
            <a:endParaRPr b="0" i="0" sz="1900" u="none" cap="none" strike="noStrike">
              <a:solidFill>
                <a:schemeClr val="lt1"/>
              </a:solidFill>
              <a:latin typeface="Barlow"/>
              <a:ea typeface="Barlow"/>
              <a:cs typeface="Barlow"/>
              <a:sym typeface="Barlow"/>
            </a:endParaRPr>
          </a:p>
          <a:p>
            <a:pPr indent="0" lvl="0" marL="45720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Barlow"/>
              <a:ea typeface="Barlow"/>
              <a:cs typeface="Barlow"/>
              <a:sym typeface="Barlow"/>
            </a:endParaRPr>
          </a:p>
          <a:p>
            <a:pPr indent="-349250" lvl="0" marL="457200" marR="0" rtl="0" algn="l">
              <a:lnSpc>
                <a:spcPct val="100000"/>
              </a:lnSpc>
              <a:spcBef>
                <a:spcPts val="0"/>
              </a:spcBef>
              <a:spcAft>
                <a:spcPts val="0"/>
              </a:spcAft>
              <a:buClr>
                <a:schemeClr val="lt1"/>
              </a:buClr>
              <a:buSzPts val="1900"/>
              <a:buFont typeface="Barlow"/>
              <a:buChar char="●"/>
            </a:pPr>
            <a:r>
              <a:rPr b="0" i="0" lang="en-GB" sz="1900" u="none" cap="none" strike="noStrike">
                <a:solidFill>
                  <a:schemeClr val="lt1"/>
                </a:solidFill>
                <a:latin typeface="Barlow"/>
                <a:ea typeface="Barlow"/>
                <a:cs typeface="Barlow"/>
                <a:sym typeface="Barlow"/>
              </a:rPr>
              <a:t>If there’s spare time, work on your projects! Using what we’ve discussed, think about what you can change in your project / modify / create a new one / etc!</a:t>
            </a:r>
            <a:endParaRPr b="0" i="0" sz="1900" u="none" cap="none" strike="noStrike">
              <a:solidFill>
                <a:schemeClr val="lt1"/>
              </a:solidFill>
              <a:latin typeface="Barlow"/>
              <a:ea typeface="Barlow"/>
              <a:cs typeface="Barlow"/>
              <a:sym typeface="Barlow"/>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5" name="Shape 215"/>
        <p:cNvGrpSpPr/>
        <p:nvPr/>
      </p:nvGrpSpPr>
      <p:grpSpPr>
        <a:xfrm>
          <a:off x="0" y="0"/>
          <a:ext cx="0" cy="0"/>
          <a:chOff x="0" y="0"/>
          <a:chExt cx="0" cy="0"/>
        </a:xfrm>
      </p:grpSpPr>
      <p:pic>
        <p:nvPicPr>
          <p:cNvPr id="216" name="Google Shape;216;p16"/>
          <p:cNvPicPr preferRelativeResize="0"/>
          <p:nvPr/>
        </p:nvPicPr>
        <p:blipFill rotWithShape="1">
          <a:blip r:embed="rId3">
            <a:alphaModFix/>
          </a:blip>
          <a:srcRect b="0" l="0" r="0" t="0"/>
          <a:stretch/>
        </p:blipFill>
        <p:spPr>
          <a:xfrm>
            <a:off x="7081800" y="310775"/>
            <a:ext cx="1752149" cy="2494550"/>
          </a:xfrm>
          <a:prstGeom prst="rect">
            <a:avLst/>
          </a:prstGeom>
          <a:noFill/>
          <a:ln>
            <a:noFill/>
          </a:ln>
        </p:spPr>
      </p:pic>
      <p:sp>
        <p:nvSpPr>
          <p:cNvPr id="217" name="Google Shape;217;p16"/>
          <p:cNvSpPr txBox="1"/>
          <p:nvPr/>
        </p:nvSpPr>
        <p:spPr>
          <a:xfrm>
            <a:off x="174000" y="275750"/>
            <a:ext cx="3238500" cy="448200"/>
          </a:xfrm>
          <a:prstGeom prst="rect">
            <a:avLst/>
          </a:prstGeom>
          <a:noFill/>
          <a:ln>
            <a:noFill/>
          </a:ln>
        </p:spPr>
        <p:txBody>
          <a:bodyPr anchorCtr="0" anchor="t" bIns="0" lIns="0" spcFirstLastPara="1" rIns="0" wrap="square" tIns="0">
            <a:noAutofit/>
          </a:bodyPr>
          <a:lstStyle/>
          <a:p>
            <a:pPr indent="0" lvl="0" marL="0" marR="0" rtl="0" algn="ctr">
              <a:lnSpc>
                <a:spcPct val="65000"/>
              </a:lnSpc>
              <a:spcBef>
                <a:spcPts val="0"/>
              </a:spcBef>
              <a:spcAft>
                <a:spcPts val="0"/>
              </a:spcAft>
              <a:buClr>
                <a:srgbClr val="000000"/>
              </a:buClr>
              <a:buSzPts val="4000"/>
              <a:buFont typeface="Arial"/>
              <a:buNone/>
            </a:pPr>
            <a:r>
              <a:rPr b="0" i="0" lang="en-GB" sz="4000" u="none" cap="none" strike="noStrike">
                <a:solidFill>
                  <a:srgbClr val="FFFFFF"/>
                </a:solidFill>
                <a:latin typeface="Barlow ExtraBold"/>
                <a:ea typeface="Barlow ExtraBold"/>
                <a:cs typeface="Barlow ExtraBold"/>
                <a:sym typeface="Barlow ExtraBold"/>
              </a:rPr>
              <a:t>THANK YOU!</a:t>
            </a:r>
            <a:endParaRPr b="0" i="0" sz="4000" u="none" cap="none" strike="noStrike">
              <a:solidFill>
                <a:srgbClr val="FFFFFF"/>
              </a:solidFill>
              <a:latin typeface="Barlow ExtraBold"/>
              <a:ea typeface="Barlow ExtraBold"/>
              <a:cs typeface="Barlow ExtraBold"/>
              <a:sym typeface="Barlow ExtraBold"/>
            </a:endParaRPr>
          </a:p>
          <a:p>
            <a:pPr indent="0" lvl="0" marL="0" marR="0" rtl="0" algn="ctr">
              <a:lnSpc>
                <a:spcPct val="65000"/>
              </a:lnSpc>
              <a:spcBef>
                <a:spcPts val="0"/>
              </a:spcBef>
              <a:spcAft>
                <a:spcPts val="0"/>
              </a:spcAft>
              <a:buClr>
                <a:srgbClr val="000000"/>
              </a:buClr>
              <a:buSzPts val="4000"/>
              <a:buFont typeface="Arial"/>
              <a:buNone/>
            </a:pPr>
            <a:r>
              <a:t/>
            </a:r>
            <a:endParaRPr b="0" i="0" sz="4000" u="none" cap="none" strike="noStrike">
              <a:solidFill>
                <a:srgbClr val="FFFFFF"/>
              </a:solidFill>
              <a:latin typeface="Barlow ExtraBold"/>
              <a:ea typeface="Barlow ExtraBold"/>
              <a:cs typeface="Barlow ExtraBold"/>
              <a:sym typeface="Barlow ExtraBold"/>
            </a:endParaRPr>
          </a:p>
          <a:p>
            <a:pPr indent="0" lvl="0" marL="0" marR="0" rtl="0" algn="ctr">
              <a:lnSpc>
                <a:spcPct val="65000"/>
              </a:lnSpc>
              <a:spcBef>
                <a:spcPts val="0"/>
              </a:spcBef>
              <a:spcAft>
                <a:spcPts val="0"/>
              </a:spcAft>
              <a:buClr>
                <a:srgbClr val="000000"/>
              </a:buClr>
              <a:buSzPts val="4000"/>
              <a:buFont typeface="Arial"/>
              <a:buNone/>
            </a:pPr>
            <a:r>
              <a:t/>
            </a:r>
            <a:endParaRPr b="0" i="0" sz="4000" u="none" cap="none" strike="noStrike">
              <a:solidFill>
                <a:srgbClr val="FFFFFF"/>
              </a:solidFill>
              <a:latin typeface="Barlow ExtraBold"/>
              <a:ea typeface="Barlow ExtraBold"/>
              <a:cs typeface="Barlow ExtraBold"/>
              <a:sym typeface="Barlow ExtraBold"/>
            </a:endParaRPr>
          </a:p>
          <a:p>
            <a:pPr indent="0" lvl="0" marL="0" marR="0" rtl="0" algn="ctr">
              <a:lnSpc>
                <a:spcPct val="65000"/>
              </a:lnSpc>
              <a:spcBef>
                <a:spcPts val="0"/>
              </a:spcBef>
              <a:spcAft>
                <a:spcPts val="0"/>
              </a:spcAft>
              <a:buClr>
                <a:srgbClr val="000000"/>
              </a:buClr>
              <a:buSzPts val="4000"/>
              <a:buFont typeface="Arial"/>
              <a:buNone/>
            </a:pPr>
            <a:r>
              <a:t/>
            </a:r>
            <a:endParaRPr b="0" i="0" sz="4000" u="none" cap="none" strike="noStrike">
              <a:solidFill>
                <a:srgbClr val="FFFFFF"/>
              </a:solidFill>
              <a:latin typeface="Barlow ExtraBold"/>
              <a:ea typeface="Barlow ExtraBold"/>
              <a:cs typeface="Barlow ExtraBold"/>
              <a:sym typeface="Barlow ExtraBold"/>
            </a:endParaRPr>
          </a:p>
          <a:p>
            <a:pPr indent="0" lvl="0" marL="0" marR="0" rtl="0" algn="ctr">
              <a:lnSpc>
                <a:spcPct val="65000"/>
              </a:lnSpc>
              <a:spcBef>
                <a:spcPts val="0"/>
              </a:spcBef>
              <a:spcAft>
                <a:spcPts val="0"/>
              </a:spcAft>
              <a:buClr>
                <a:srgbClr val="000000"/>
              </a:buClr>
              <a:buSzPts val="4000"/>
              <a:buFont typeface="Arial"/>
              <a:buNone/>
            </a:pPr>
            <a:r>
              <a:t/>
            </a:r>
            <a:endParaRPr b="0" i="0" sz="4000" u="none" cap="none" strike="noStrike">
              <a:solidFill>
                <a:srgbClr val="FFFFFF"/>
              </a:solidFill>
              <a:latin typeface="Barlow ExtraBold"/>
              <a:ea typeface="Barlow ExtraBold"/>
              <a:cs typeface="Barlow ExtraBold"/>
              <a:sym typeface="Barlow ExtraBold"/>
            </a:endParaRPr>
          </a:p>
          <a:p>
            <a:pPr indent="0" lvl="0" marL="0" marR="0" rtl="0" algn="ctr">
              <a:lnSpc>
                <a:spcPct val="65000"/>
              </a:lnSpc>
              <a:spcBef>
                <a:spcPts val="0"/>
              </a:spcBef>
              <a:spcAft>
                <a:spcPts val="0"/>
              </a:spcAft>
              <a:buClr>
                <a:srgbClr val="000000"/>
              </a:buClr>
              <a:buSzPts val="4000"/>
              <a:buFont typeface="Arial"/>
              <a:buNone/>
            </a:pPr>
            <a:r>
              <a:t/>
            </a:r>
            <a:endParaRPr b="0" i="0" sz="4000" u="none" cap="none" strike="noStrike">
              <a:solidFill>
                <a:srgbClr val="FFFFFF"/>
              </a:solidFill>
              <a:latin typeface="Barlow ExtraBold"/>
              <a:ea typeface="Barlow ExtraBold"/>
              <a:cs typeface="Barlow ExtraBold"/>
              <a:sym typeface="Barlow ExtraBold"/>
            </a:endParaRPr>
          </a:p>
          <a:p>
            <a:pPr indent="0" lvl="0" marL="0" marR="0" rtl="0" algn="ctr">
              <a:lnSpc>
                <a:spcPct val="65000"/>
              </a:lnSpc>
              <a:spcBef>
                <a:spcPts val="0"/>
              </a:spcBef>
              <a:spcAft>
                <a:spcPts val="0"/>
              </a:spcAft>
              <a:buClr>
                <a:srgbClr val="000000"/>
              </a:buClr>
              <a:buSzPts val="4000"/>
              <a:buFont typeface="Arial"/>
              <a:buNone/>
            </a:pPr>
            <a:r>
              <a:t/>
            </a:r>
            <a:endParaRPr b="0" i="0" sz="4000" u="none" cap="none" strike="noStrike">
              <a:solidFill>
                <a:srgbClr val="FFFFFF"/>
              </a:solidFill>
              <a:latin typeface="Barlow ExtraBold"/>
              <a:ea typeface="Barlow ExtraBold"/>
              <a:cs typeface="Barlow ExtraBold"/>
              <a:sym typeface="Barlow ExtraBold"/>
            </a:endParaRPr>
          </a:p>
          <a:p>
            <a:pPr indent="0" lvl="0" marL="0" marR="0" rtl="0" algn="ctr">
              <a:lnSpc>
                <a:spcPct val="65000"/>
              </a:lnSpc>
              <a:spcBef>
                <a:spcPts val="0"/>
              </a:spcBef>
              <a:spcAft>
                <a:spcPts val="0"/>
              </a:spcAft>
              <a:buClr>
                <a:srgbClr val="000000"/>
              </a:buClr>
              <a:buSzPts val="4000"/>
              <a:buFont typeface="Arial"/>
              <a:buNone/>
            </a:pPr>
            <a:r>
              <a:t/>
            </a:r>
            <a:endParaRPr b="0" i="0" sz="2100" u="none" cap="none" strike="noStrike">
              <a:solidFill>
                <a:srgbClr val="F54996"/>
              </a:solidFill>
              <a:latin typeface="Barlow"/>
              <a:ea typeface="Barlow"/>
              <a:cs typeface="Barlow"/>
              <a:sym typeface="Barlow"/>
            </a:endParaRPr>
          </a:p>
          <a:p>
            <a:pPr indent="0" lvl="0" marL="0" marR="0" rtl="0" algn="ctr">
              <a:lnSpc>
                <a:spcPct val="65000"/>
              </a:lnSpc>
              <a:spcBef>
                <a:spcPts val="0"/>
              </a:spcBef>
              <a:spcAft>
                <a:spcPts val="0"/>
              </a:spcAft>
              <a:buClr>
                <a:srgbClr val="000000"/>
              </a:buClr>
              <a:buSzPts val="4000"/>
              <a:buFont typeface="Arial"/>
              <a:buNone/>
            </a:pPr>
            <a:r>
              <a:t/>
            </a:r>
            <a:endParaRPr b="0" i="0" sz="1200" u="none" cap="none" strike="noStrike">
              <a:solidFill>
                <a:srgbClr val="F54996"/>
              </a:solidFill>
              <a:latin typeface="Barlow"/>
              <a:ea typeface="Barlow"/>
              <a:cs typeface="Barlow"/>
              <a:sym typeface="Barlo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2"/>
          <p:cNvSpPr txBox="1"/>
          <p:nvPr/>
        </p:nvSpPr>
        <p:spPr>
          <a:xfrm>
            <a:off x="249250" y="319675"/>
            <a:ext cx="5489700" cy="446100"/>
          </a:xfrm>
          <a:prstGeom prst="rect">
            <a:avLst/>
          </a:prstGeom>
          <a:noFill/>
          <a:ln>
            <a:noFill/>
          </a:ln>
        </p:spPr>
        <p:txBody>
          <a:bodyPr anchorCtr="0" anchor="t" bIns="0" lIns="0" spcFirstLastPara="1" rIns="0" wrap="square" tIns="0">
            <a:noAutofit/>
          </a:bodyPr>
          <a:lstStyle/>
          <a:p>
            <a:pPr indent="0" lvl="0" marL="0" marR="0" rtl="0" algn="l">
              <a:lnSpc>
                <a:spcPct val="65000"/>
              </a:lnSpc>
              <a:spcBef>
                <a:spcPts val="0"/>
              </a:spcBef>
              <a:spcAft>
                <a:spcPts val="0"/>
              </a:spcAft>
              <a:buClr>
                <a:srgbClr val="000000"/>
              </a:buClr>
              <a:buSzPts val="1100"/>
              <a:buFont typeface="Arial"/>
              <a:buNone/>
            </a:pPr>
            <a:r>
              <a:rPr b="0" i="0" lang="en-GB" sz="3500" u="none" cap="none" strike="noStrike">
                <a:solidFill>
                  <a:srgbClr val="000000"/>
                </a:solidFill>
                <a:latin typeface="Barlow ExtraBold"/>
                <a:ea typeface="Barlow ExtraBold"/>
                <a:cs typeface="Barlow ExtraBold"/>
                <a:sym typeface="Barlow ExtraBold"/>
              </a:rPr>
              <a:t>AGENDA</a:t>
            </a:r>
            <a:endParaRPr b="0" i="0" sz="3500" u="none" cap="none" strike="noStrike">
              <a:solidFill>
                <a:srgbClr val="000000"/>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b="0" i="0" sz="4000" u="none" cap="none" strike="noStrike">
              <a:solidFill>
                <a:srgbClr val="000000"/>
              </a:solidFill>
              <a:latin typeface="Barlow ExtraBold"/>
              <a:ea typeface="Barlow ExtraBold"/>
              <a:cs typeface="Barlow ExtraBold"/>
              <a:sym typeface="Barlow ExtraBold"/>
            </a:endParaRPr>
          </a:p>
        </p:txBody>
      </p:sp>
      <p:sp>
        <p:nvSpPr>
          <p:cNvPr id="65" name="Google Shape;65;p2"/>
          <p:cNvSpPr txBox="1"/>
          <p:nvPr/>
        </p:nvSpPr>
        <p:spPr>
          <a:xfrm>
            <a:off x="2972725" y="1247050"/>
            <a:ext cx="4426800" cy="3520800"/>
          </a:xfrm>
          <a:prstGeom prst="rect">
            <a:avLst/>
          </a:prstGeom>
          <a:noFill/>
          <a:ln cap="flat" cmpd="sng" w="9525">
            <a:solidFill>
              <a:srgbClr val="4A4A4A"/>
            </a:solidFill>
            <a:prstDash val="dot"/>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600"/>
              <a:buFont typeface="Arial"/>
              <a:buNone/>
            </a:pPr>
            <a:r>
              <a:rPr b="1" i="0" lang="en-GB" sz="1600" u="none" cap="none" strike="noStrike">
                <a:solidFill>
                  <a:srgbClr val="F54996"/>
                </a:solidFill>
                <a:latin typeface="Barlow"/>
                <a:ea typeface="Barlow"/>
                <a:cs typeface="Barlow"/>
                <a:sym typeface="Barlow"/>
              </a:rPr>
              <a:t>01</a:t>
            </a:r>
            <a:r>
              <a:rPr b="0" i="0" lang="en-GB" sz="1600" u="none" cap="none" strike="noStrike">
                <a:solidFill>
                  <a:srgbClr val="F54996"/>
                </a:solidFill>
                <a:latin typeface="Barlow"/>
                <a:ea typeface="Barlow"/>
                <a:cs typeface="Barlow"/>
                <a:sym typeface="Barlow"/>
              </a:rPr>
              <a:t> </a:t>
            </a:r>
            <a:r>
              <a:rPr b="0" i="0" lang="en-GB" sz="1600" u="none" cap="none" strike="noStrike">
                <a:solidFill>
                  <a:srgbClr val="000000"/>
                </a:solidFill>
                <a:latin typeface="Barlow"/>
                <a:ea typeface="Barlow"/>
                <a:cs typeface="Barlow"/>
                <a:sym typeface="Barlow"/>
              </a:rPr>
              <a:t> </a:t>
            </a:r>
            <a:r>
              <a:rPr b="0" i="0" lang="en-GB" sz="1600" u="none" cap="none" strike="noStrike">
                <a:solidFill>
                  <a:schemeClr val="dk1"/>
                </a:solidFill>
                <a:latin typeface="Barlow"/>
                <a:ea typeface="Barlow"/>
                <a:cs typeface="Barlow"/>
                <a:sym typeface="Barlow"/>
              </a:rPr>
              <a:t>What is UX / UI</a:t>
            </a:r>
            <a:endParaRPr b="0" i="0" sz="1600" u="none" cap="none" strike="noStrike">
              <a:solidFill>
                <a:srgbClr val="000000"/>
              </a:solidFill>
              <a:latin typeface="Barlow"/>
              <a:ea typeface="Barlow"/>
              <a:cs typeface="Barlow"/>
              <a:sym typeface="Barlow"/>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Barlow"/>
              <a:ea typeface="Barlow"/>
              <a:cs typeface="Barlow"/>
              <a:sym typeface="Barlow"/>
            </a:endParaRPr>
          </a:p>
          <a:p>
            <a:pPr indent="0" lvl="0" marL="0" marR="0" rtl="0" algn="just">
              <a:lnSpc>
                <a:spcPct val="100000"/>
              </a:lnSpc>
              <a:spcBef>
                <a:spcPts val="0"/>
              </a:spcBef>
              <a:spcAft>
                <a:spcPts val="0"/>
              </a:spcAft>
              <a:buClr>
                <a:srgbClr val="000000"/>
              </a:buClr>
              <a:buSzPts val="1600"/>
              <a:buFont typeface="Arial"/>
              <a:buNone/>
            </a:pPr>
            <a:r>
              <a:rPr b="1" i="0" lang="en-GB" sz="1600" u="none" cap="none" strike="noStrike">
                <a:solidFill>
                  <a:srgbClr val="F54996"/>
                </a:solidFill>
                <a:latin typeface="Barlow"/>
                <a:ea typeface="Barlow"/>
                <a:cs typeface="Barlow"/>
                <a:sym typeface="Barlow"/>
              </a:rPr>
              <a:t>02</a:t>
            </a:r>
            <a:r>
              <a:rPr b="0" i="0" lang="en-GB" sz="1600" u="none" cap="none" strike="noStrike">
                <a:solidFill>
                  <a:srgbClr val="000000"/>
                </a:solidFill>
                <a:latin typeface="Barlow"/>
                <a:ea typeface="Barlow"/>
                <a:cs typeface="Barlow"/>
                <a:sym typeface="Barlow"/>
              </a:rPr>
              <a:t> </a:t>
            </a:r>
            <a:r>
              <a:rPr b="0" i="0" lang="en-GB" sz="1600" u="none" cap="none" strike="noStrike">
                <a:solidFill>
                  <a:schemeClr val="dk1"/>
                </a:solidFill>
                <a:latin typeface="Barlow"/>
                <a:ea typeface="Barlow"/>
                <a:cs typeface="Barlow"/>
                <a:sym typeface="Barlow"/>
              </a:rPr>
              <a:t>Design heuristics (Norman)</a:t>
            </a:r>
            <a:endParaRPr b="0" i="0" sz="1600" u="none" cap="none" strike="noStrike">
              <a:solidFill>
                <a:schemeClr val="dk1"/>
              </a:solidFill>
              <a:latin typeface="Barlow"/>
              <a:ea typeface="Barlow"/>
              <a:cs typeface="Barlow"/>
              <a:sym typeface="Barlow"/>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Barlow"/>
              <a:ea typeface="Barlow"/>
              <a:cs typeface="Barlow"/>
              <a:sym typeface="Barlow"/>
            </a:endParaRPr>
          </a:p>
          <a:p>
            <a:pPr indent="0" lvl="0" marL="0" marR="0" rtl="0" algn="just">
              <a:lnSpc>
                <a:spcPct val="100000"/>
              </a:lnSpc>
              <a:spcBef>
                <a:spcPts val="0"/>
              </a:spcBef>
              <a:spcAft>
                <a:spcPts val="0"/>
              </a:spcAft>
              <a:buClr>
                <a:schemeClr val="dk1"/>
              </a:buClr>
              <a:buSzPts val="1600"/>
              <a:buFont typeface="Arial"/>
              <a:buNone/>
            </a:pPr>
            <a:r>
              <a:rPr b="1" i="0" lang="en-GB" sz="1600" u="none" cap="none" strike="noStrike">
                <a:solidFill>
                  <a:srgbClr val="F54996"/>
                </a:solidFill>
                <a:latin typeface="Barlow"/>
                <a:ea typeface="Barlow"/>
                <a:cs typeface="Barlow"/>
                <a:sym typeface="Barlow"/>
              </a:rPr>
              <a:t>03</a:t>
            </a:r>
            <a:r>
              <a:rPr b="0" i="0" lang="en-GB" sz="1600" u="none" cap="none" strike="noStrike">
                <a:solidFill>
                  <a:schemeClr val="dk1"/>
                </a:solidFill>
                <a:latin typeface="Barlow"/>
                <a:ea typeface="Barlow"/>
                <a:cs typeface="Barlow"/>
                <a:sym typeface="Barlow"/>
              </a:rPr>
              <a:t> Information Overload</a:t>
            </a:r>
            <a:endParaRPr b="0" i="0" sz="1600" u="none" cap="none" strike="noStrike">
              <a:solidFill>
                <a:schemeClr val="dk1"/>
              </a:solidFill>
              <a:latin typeface="Barlow"/>
              <a:ea typeface="Barlow"/>
              <a:cs typeface="Barlow"/>
              <a:sym typeface="Barlow"/>
            </a:endParaRPr>
          </a:p>
          <a:p>
            <a:pPr indent="0" lvl="0" marL="0" marR="0" rtl="0" algn="just">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Barlow"/>
              <a:ea typeface="Barlow"/>
              <a:cs typeface="Barlow"/>
              <a:sym typeface="Barlow"/>
            </a:endParaRPr>
          </a:p>
          <a:p>
            <a:pPr indent="0" lvl="0" marL="0" marR="0" rtl="0" algn="just">
              <a:lnSpc>
                <a:spcPct val="100000"/>
              </a:lnSpc>
              <a:spcBef>
                <a:spcPts val="0"/>
              </a:spcBef>
              <a:spcAft>
                <a:spcPts val="0"/>
              </a:spcAft>
              <a:buClr>
                <a:schemeClr val="dk1"/>
              </a:buClr>
              <a:buSzPts val="1600"/>
              <a:buFont typeface="Arial"/>
              <a:buNone/>
            </a:pPr>
            <a:r>
              <a:rPr b="1" i="0" lang="en-GB" sz="1600" u="none" cap="none" strike="noStrike">
                <a:solidFill>
                  <a:srgbClr val="F54996"/>
                </a:solidFill>
                <a:latin typeface="Barlow"/>
                <a:ea typeface="Barlow"/>
                <a:cs typeface="Barlow"/>
                <a:sym typeface="Barlow"/>
              </a:rPr>
              <a:t>04</a:t>
            </a:r>
            <a:r>
              <a:rPr b="0" i="0" lang="en-GB" sz="1600" u="none" cap="none" strike="noStrike">
                <a:solidFill>
                  <a:schemeClr val="dk1"/>
                </a:solidFill>
                <a:latin typeface="Barlow"/>
                <a:ea typeface="Barlow"/>
                <a:cs typeface="Barlow"/>
                <a:sym typeface="Barlow"/>
              </a:rPr>
              <a:t> Influences on human attention</a:t>
            </a:r>
            <a:endParaRPr b="0" i="0" sz="1600" u="none" cap="none" strike="noStrike">
              <a:solidFill>
                <a:schemeClr val="dk1"/>
              </a:solidFill>
              <a:latin typeface="Barlow"/>
              <a:ea typeface="Barlow"/>
              <a:cs typeface="Barlow"/>
              <a:sym typeface="Barlow"/>
            </a:endParaRPr>
          </a:p>
          <a:p>
            <a:pPr indent="0" lvl="0" marL="0" marR="0" rtl="0" algn="just">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Barlow"/>
              <a:ea typeface="Barlow"/>
              <a:cs typeface="Barlow"/>
              <a:sym typeface="Barlow"/>
            </a:endParaRPr>
          </a:p>
          <a:p>
            <a:pPr indent="0" lvl="0" marL="0" marR="0" rtl="0" algn="just">
              <a:lnSpc>
                <a:spcPct val="100000"/>
              </a:lnSpc>
              <a:spcBef>
                <a:spcPts val="0"/>
              </a:spcBef>
              <a:spcAft>
                <a:spcPts val="0"/>
              </a:spcAft>
              <a:buClr>
                <a:schemeClr val="dk1"/>
              </a:buClr>
              <a:buSzPts val="1600"/>
              <a:buFont typeface="Arial"/>
              <a:buNone/>
            </a:pPr>
            <a:r>
              <a:rPr b="1" i="0" lang="en-GB" sz="1600" u="none" cap="none" strike="noStrike">
                <a:solidFill>
                  <a:srgbClr val="F54996"/>
                </a:solidFill>
                <a:latin typeface="Barlow"/>
                <a:ea typeface="Barlow"/>
                <a:cs typeface="Barlow"/>
                <a:sym typeface="Barlow"/>
              </a:rPr>
              <a:t>05</a:t>
            </a:r>
            <a:r>
              <a:rPr b="0" i="0" lang="en-GB" sz="1600" u="none" cap="none" strike="noStrike">
                <a:solidFill>
                  <a:schemeClr val="dk1"/>
                </a:solidFill>
                <a:latin typeface="Barlow"/>
                <a:ea typeface="Barlow"/>
                <a:cs typeface="Barlow"/>
                <a:sym typeface="Barlow"/>
              </a:rPr>
              <a:t> How spoken language affects design</a:t>
            </a:r>
            <a:endParaRPr b="0" i="0" sz="1600" u="none" cap="none" strike="noStrike">
              <a:solidFill>
                <a:schemeClr val="dk1"/>
              </a:solidFill>
              <a:latin typeface="Barlow"/>
              <a:ea typeface="Barlow"/>
              <a:cs typeface="Barlow"/>
              <a:sym typeface="Barlow"/>
            </a:endParaRPr>
          </a:p>
          <a:p>
            <a:pPr indent="0" lvl="0" marL="0" marR="0" rtl="0" algn="just">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Barlow"/>
              <a:ea typeface="Barlow"/>
              <a:cs typeface="Barlow"/>
              <a:sym typeface="Barlow"/>
            </a:endParaRPr>
          </a:p>
          <a:p>
            <a:pPr indent="0" lvl="0" marL="0" marR="0" rtl="0" algn="just">
              <a:lnSpc>
                <a:spcPct val="100000"/>
              </a:lnSpc>
              <a:spcBef>
                <a:spcPts val="0"/>
              </a:spcBef>
              <a:spcAft>
                <a:spcPts val="0"/>
              </a:spcAft>
              <a:buClr>
                <a:schemeClr val="dk1"/>
              </a:buClr>
              <a:buSzPts val="1600"/>
              <a:buFont typeface="Arial"/>
              <a:buNone/>
            </a:pPr>
            <a:r>
              <a:rPr b="1" i="0" lang="en-GB" sz="1600" u="none" cap="none" strike="noStrike">
                <a:solidFill>
                  <a:srgbClr val="F54996"/>
                </a:solidFill>
                <a:latin typeface="Barlow"/>
                <a:ea typeface="Barlow"/>
                <a:cs typeface="Barlow"/>
                <a:sym typeface="Barlow"/>
              </a:rPr>
              <a:t>06</a:t>
            </a:r>
            <a:r>
              <a:rPr b="0" i="0" lang="en-GB" sz="1600" u="none" cap="none" strike="noStrike">
                <a:solidFill>
                  <a:schemeClr val="dk1"/>
                </a:solidFill>
                <a:latin typeface="Barlow"/>
                <a:ea typeface="Barlow"/>
                <a:cs typeface="Barlow"/>
                <a:sym typeface="Barlow"/>
              </a:rPr>
              <a:t> Design heuristics (Nielsen)</a:t>
            </a:r>
            <a:endParaRPr b="0" i="0" sz="1200" u="none" cap="none" strike="noStrike">
              <a:solidFill>
                <a:srgbClr val="000000"/>
              </a:solidFill>
              <a:latin typeface="Barlow"/>
              <a:ea typeface="Barlow"/>
              <a:cs typeface="Barlow"/>
              <a:sym typeface="Barlow"/>
            </a:endParaRPr>
          </a:p>
        </p:txBody>
      </p:sp>
      <p:cxnSp>
        <p:nvCxnSpPr>
          <p:cNvPr id="66" name="Google Shape;66;p2"/>
          <p:cNvCxnSpPr/>
          <p:nvPr/>
        </p:nvCxnSpPr>
        <p:spPr>
          <a:xfrm flipH="1">
            <a:off x="2305550" y="926625"/>
            <a:ext cx="9000" cy="3908100"/>
          </a:xfrm>
          <a:prstGeom prst="straightConnector1">
            <a:avLst/>
          </a:prstGeom>
          <a:noFill/>
          <a:ln cap="flat" cmpd="sng" w="76200">
            <a:solidFill>
              <a:srgbClr val="666666"/>
            </a:solidFill>
            <a:prstDash val="solid"/>
            <a:round/>
            <a:headEnd len="sm" w="sm" type="none"/>
            <a:tailEnd len="sm" w="sm" type="none"/>
          </a:ln>
        </p:spPr>
      </p:cxnSp>
      <p:grpSp>
        <p:nvGrpSpPr>
          <p:cNvPr id="67" name="Google Shape;67;p2"/>
          <p:cNvGrpSpPr/>
          <p:nvPr/>
        </p:nvGrpSpPr>
        <p:grpSpPr>
          <a:xfrm>
            <a:off x="331350" y="1935800"/>
            <a:ext cx="1584600" cy="1437000"/>
            <a:chOff x="331350" y="2012000"/>
            <a:chExt cx="1584600" cy="1437000"/>
          </a:xfrm>
        </p:grpSpPr>
        <p:sp>
          <p:nvSpPr>
            <p:cNvPr id="68" name="Google Shape;68;p2"/>
            <p:cNvSpPr/>
            <p:nvPr/>
          </p:nvSpPr>
          <p:spPr>
            <a:xfrm>
              <a:off x="331350" y="2012000"/>
              <a:ext cx="1584600" cy="1437000"/>
            </a:xfrm>
            <a:prstGeom prst="ellipse">
              <a:avLst/>
            </a:prstGeom>
            <a:solidFill>
              <a:srgbClr val="FFFFFF"/>
            </a:solidFill>
            <a:ln cap="flat" cmpd="sng" w="762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9" name="Google Shape;69;p2"/>
            <p:cNvPicPr preferRelativeResize="0"/>
            <p:nvPr/>
          </p:nvPicPr>
          <p:blipFill rotWithShape="1">
            <a:blip r:embed="rId3">
              <a:alphaModFix/>
            </a:blip>
            <a:srcRect b="13481" l="21230" r="16028" t="14611"/>
            <a:stretch/>
          </p:blipFill>
          <p:spPr>
            <a:xfrm>
              <a:off x="602225" y="2045588"/>
              <a:ext cx="1195225" cy="1369825"/>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3" name="Shape 73"/>
        <p:cNvGrpSpPr/>
        <p:nvPr/>
      </p:nvGrpSpPr>
      <p:grpSpPr>
        <a:xfrm>
          <a:off x="0" y="0"/>
          <a:ext cx="0" cy="0"/>
          <a:chOff x="0" y="0"/>
          <a:chExt cx="0" cy="0"/>
        </a:xfrm>
      </p:grpSpPr>
      <p:sp>
        <p:nvSpPr>
          <p:cNvPr id="74" name="Google Shape;74;p3"/>
          <p:cNvSpPr txBox="1"/>
          <p:nvPr/>
        </p:nvSpPr>
        <p:spPr>
          <a:xfrm>
            <a:off x="253100" y="349200"/>
            <a:ext cx="7390800" cy="514500"/>
          </a:xfrm>
          <a:prstGeom prst="rect">
            <a:avLst/>
          </a:prstGeom>
          <a:noFill/>
          <a:ln>
            <a:noFill/>
          </a:ln>
        </p:spPr>
        <p:txBody>
          <a:bodyPr anchorCtr="0" anchor="t" bIns="0" lIns="0" spcFirstLastPara="1" rIns="0" wrap="square" tIns="0">
            <a:noAutofit/>
          </a:bodyPr>
          <a:lstStyle/>
          <a:p>
            <a:pPr indent="0" lvl="0" marL="0" marR="0" rtl="0" algn="l">
              <a:lnSpc>
                <a:spcPct val="65000"/>
              </a:lnSpc>
              <a:spcBef>
                <a:spcPts val="0"/>
              </a:spcBef>
              <a:spcAft>
                <a:spcPts val="0"/>
              </a:spcAft>
              <a:buClr>
                <a:srgbClr val="000000"/>
              </a:buClr>
              <a:buSzPts val="3400"/>
              <a:buFont typeface="Arial"/>
              <a:buNone/>
            </a:pPr>
            <a:r>
              <a:rPr b="0" i="0" lang="en-GB" sz="3400" u="none" cap="none" strike="noStrike">
                <a:solidFill>
                  <a:srgbClr val="000000"/>
                </a:solidFill>
                <a:latin typeface="Barlow ExtraBold"/>
                <a:ea typeface="Barlow ExtraBold"/>
                <a:cs typeface="Barlow ExtraBold"/>
                <a:sym typeface="Barlow ExtraBold"/>
              </a:rPr>
              <a:t>Why is design so important?</a:t>
            </a:r>
            <a:endParaRPr b="0" i="0" sz="3400" u="none" cap="none" strike="noStrike">
              <a:solidFill>
                <a:srgbClr val="000000"/>
              </a:solidFill>
              <a:latin typeface="Barlow ExtraBold"/>
              <a:ea typeface="Barlow ExtraBold"/>
              <a:cs typeface="Barlow ExtraBold"/>
              <a:sym typeface="Barlow ExtraBold"/>
            </a:endParaRPr>
          </a:p>
        </p:txBody>
      </p:sp>
      <p:grpSp>
        <p:nvGrpSpPr>
          <p:cNvPr id="75" name="Google Shape;75;p3"/>
          <p:cNvGrpSpPr/>
          <p:nvPr/>
        </p:nvGrpSpPr>
        <p:grpSpPr>
          <a:xfrm>
            <a:off x="309474" y="711302"/>
            <a:ext cx="7622201" cy="383773"/>
            <a:chOff x="461874" y="2757427"/>
            <a:chExt cx="7622201" cy="383773"/>
          </a:xfrm>
        </p:grpSpPr>
        <p:sp>
          <p:nvSpPr>
            <p:cNvPr id="76" name="Google Shape;76;p3"/>
            <p:cNvSpPr txBox="1"/>
            <p:nvPr/>
          </p:nvSpPr>
          <p:spPr>
            <a:xfrm>
              <a:off x="805775" y="2802800"/>
              <a:ext cx="7278300" cy="3384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600"/>
                <a:buFont typeface="Arial"/>
                <a:buNone/>
              </a:pPr>
              <a:r>
                <a:rPr b="1" i="1" lang="en-GB" sz="1600" u="none" cap="none" strike="noStrike">
                  <a:solidFill>
                    <a:srgbClr val="000000"/>
                  </a:solidFill>
                  <a:latin typeface="Barlow"/>
                  <a:ea typeface="Barlow"/>
                  <a:cs typeface="Barlow"/>
                  <a:sym typeface="Barlow"/>
                </a:rPr>
                <a:t>This deviation from React will pay off!</a:t>
              </a:r>
              <a:endParaRPr b="1" i="1" sz="1600" u="none" cap="none" strike="noStrike">
                <a:solidFill>
                  <a:srgbClr val="000000"/>
                </a:solidFill>
                <a:latin typeface="Barlow"/>
                <a:ea typeface="Barlow"/>
                <a:cs typeface="Barlow"/>
                <a:sym typeface="Barlow"/>
              </a:endParaRPr>
            </a:p>
            <a:p>
              <a:pPr indent="0" lvl="0" marL="0" marR="0" rtl="0" algn="l">
                <a:lnSpc>
                  <a:spcPct val="110000"/>
                </a:lnSpc>
                <a:spcBef>
                  <a:spcPts val="0"/>
                </a:spcBef>
                <a:spcAft>
                  <a:spcPts val="0"/>
                </a:spcAft>
                <a:buClr>
                  <a:srgbClr val="000000"/>
                </a:buClr>
                <a:buSzPts val="1100"/>
                <a:buFont typeface="Arial"/>
                <a:buNone/>
              </a:pPr>
              <a:r>
                <a:t/>
              </a:r>
              <a:endParaRPr b="0" i="0" sz="1300" u="none" cap="none" strike="noStrike">
                <a:solidFill>
                  <a:srgbClr val="000000"/>
                </a:solidFill>
                <a:latin typeface="Barlow"/>
                <a:ea typeface="Barlow"/>
                <a:cs typeface="Barlow"/>
                <a:sym typeface="Barlow"/>
              </a:endParaRPr>
            </a:p>
          </p:txBody>
        </p:sp>
        <p:pic>
          <p:nvPicPr>
            <p:cNvPr id="77" name="Google Shape;77;p3"/>
            <p:cNvPicPr preferRelativeResize="0"/>
            <p:nvPr/>
          </p:nvPicPr>
          <p:blipFill rotWithShape="1">
            <a:blip r:embed="rId3">
              <a:alphaModFix/>
            </a:blip>
            <a:srcRect b="0" l="0" r="0" t="0"/>
            <a:stretch/>
          </p:blipFill>
          <p:spPr>
            <a:xfrm rot="5400000">
              <a:off x="464675" y="2754626"/>
              <a:ext cx="338299" cy="343901"/>
            </a:xfrm>
            <a:prstGeom prst="rect">
              <a:avLst/>
            </a:prstGeom>
            <a:noFill/>
            <a:ln>
              <a:noFill/>
            </a:ln>
          </p:spPr>
        </p:pic>
      </p:grpSp>
      <p:sp>
        <p:nvSpPr>
          <p:cNvPr id="78" name="Google Shape;78;p3"/>
          <p:cNvSpPr txBox="1"/>
          <p:nvPr/>
        </p:nvSpPr>
        <p:spPr>
          <a:xfrm>
            <a:off x="309500" y="1247475"/>
            <a:ext cx="8171400" cy="25551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Barlow"/>
                <a:ea typeface="Barlow"/>
                <a:cs typeface="Barlow"/>
                <a:sym typeface="Barlow"/>
              </a:rPr>
              <a:t>First, a few definitions. The whole point of development is often to make a </a:t>
            </a:r>
            <a:r>
              <a:rPr b="1" i="0" lang="en-GB" sz="1400" u="none" cap="none" strike="noStrike">
                <a:solidFill>
                  <a:srgbClr val="000000"/>
                </a:solidFill>
                <a:highlight>
                  <a:srgbClr val="FFE599"/>
                </a:highlight>
                <a:latin typeface="Barlow"/>
                <a:ea typeface="Barlow"/>
                <a:cs typeface="Barlow"/>
                <a:sym typeface="Barlow"/>
              </a:rPr>
              <a:t>product </a:t>
            </a:r>
            <a:r>
              <a:rPr b="0" i="0" lang="en-GB" sz="1400" u="none" cap="none" strike="noStrike">
                <a:solidFill>
                  <a:srgbClr val="000000"/>
                </a:solidFill>
                <a:latin typeface="Barlow"/>
                <a:ea typeface="Barlow"/>
                <a:cs typeface="Barlow"/>
                <a:sym typeface="Barlow"/>
              </a:rPr>
              <a:t>- this is a something that </a:t>
            </a:r>
            <a:r>
              <a:rPr b="0" i="0" lang="en-GB" sz="1400" u="none" cap="none" strike="noStrike">
                <a:solidFill>
                  <a:srgbClr val="000000"/>
                </a:solidFill>
                <a:highlight>
                  <a:srgbClr val="FFE599"/>
                </a:highlight>
                <a:latin typeface="Barlow"/>
                <a:ea typeface="Barlow"/>
                <a:cs typeface="Barlow"/>
                <a:sym typeface="Barlow"/>
              </a:rPr>
              <a:t>people find valuable</a:t>
            </a:r>
            <a:r>
              <a:rPr b="0" i="0" lang="en-GB" sz="1400" u="none" cap="none" strike="noStrike">
                <a:solidFill>
                  <a:srgbClr val="000000"/>
                </a:solidFill>
                <a:latin typeface="Barlow"/>
                <a:ea typeface="Barlow"/>
                <a:cs typeface="Barlow"/>
                <a:sym typeface="Barlow"/>
              </a:rPr>
              <a:t> and feel that it has </a:t>
            </a:r>
            <a:r>
              <a:rPr b="0" i="0" lang="en-GB" sz="1400" u="none" cap="none" strike="noStrike">
                <a:solidFill>
                  <a:srgbClr val="000000"/>
                </a:solidFill>
                <a:highlight>
                  <a:srgbClr val="FFE599"/>
                </a:highlight>
                <a:latin typeface="Barlow"/>
                <a:ea typeface="Barlow"/>
                <a:cs typeface="Barlow"/>
                <a:sym typeface="Barlow"/>
              </a:rPr>
              <a:t>generated some value</a:t>
            </a:r>
            <a:r>
              <a:rPr b="0" i="0" lang="en-GB" sz="1400" u="none" cap="none" strike="noStrike">
                <a:solidFill>
                  <a:srgbClr val="000000"/>
                </a:solidFill>
                <a:latin typeface="Barlow"/>
                <a:ea typeface="Barlow"/>
                <a:cs typeface="Barlow"/>
                <a:sym typeface="Barlow"/>
              </a:rPr>
              <a:t> for them.</a:t>
            </a:r>
            <a:endParaRPr b="0" i="0" sz="1400" u="none" cap="none" strike="noStrike">
              <a:solidFill>
                <a:srgbClr val="000000"/>
              </a:solidFill>
              <a:latin typeface="Barlow"/>
              <a:ea typeface="Barlow"/>
              <a:cs typeface="Barlow"/>
              <a:sym typeface="Barlow"/>
            </a:endParaRPr>
          </a:p>
          <a:p>
            <a:pPr indent="-317500" lvl="1" marL="9144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Barlow"/>
                <a:ea typeface="Barlow"/>
                <a:cs typeface="Barlow"/>
                <a:sym typeface="Barlow"/>
              </a:rPr>
              <a:t>For example, Facebook is the solution to the frustration of not being able to contact friends across the world</a:t>
            </a:r>
            <a:endParaRPr b="0" i="0" sz="1400" u="none" cap="none" strike="noStrike">
              <a:solidFill>
                <a:srgbClr val="000000"/>
              </a:solidFill>
              <a:latin typeface="Barlow"/>
              <a:ea typeface="Barlow"/>
              <a:cs typeface="Barlow"/>
              <a:sym typeface="Barlow"/>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a:ea typeface="Barlow"/>
              <a:cs typeface="Barlow"/>
              <a:sym typeface="Barlow"/>
            </a:endParaRPr>
          </a:p>
          <a:p>
            <a:pPr indent="-317500" lvl="0" marL="457200" marR="0" rtl="0" algn="l">
              <a:lnSpc>
                <a:spcPct val="100000"/>
              </a:lnSpc>
              <a:spcBef>
                <a:spcPts val="0"/>
              </a:spcBef>
              <a:spcAft>
                <a:spcPts val="0"/>
              </a:spcAft>
              <a:buClr>
                <a:srgbClr val="000000"/>
              </a:buClr>
              <a:buSzPts val="1400"/>
              <a:buFont typeface="Barlow"/>
              <a:buChar char="●"/>
            </a:pPr>
            <a:r>
              <a:rPr b="0" i="0" lang="en-GB" sz="1400" u="none" cap="none" strike="noStrike">
                <a:solidFill>
                  <a:srgbClr val="000000"/>
                </a:solidFill>
                <a:latin typeface="Barlow"/>
                <a:ea typeface="Barlow"/>
                <a:cs typeface="Barlow"/>
                <a:sym typeface="Barlow"/>
              </a:rPr>
              <a:t>It’s important that the product is intuitive (e.g. unlike a ‘Norman Door’, which we’ll explore next slide) and avoids designer ‘naive psychology’ (believing that we see the world objectively and assuming requirements for the user) in the pursuit of excellent user experience.</a:t>
            </a:r>
            <a:endParaRPr b="0" i="0" sz="1400" u="none" cap="none" strike="noStrike">
              <a:solidFill>
                <a:srgbClr val="000000"/>
              </a:solidFill>
              <a:latin typeface="Barlow"/>
              <a:ea typeface="Barlow"/>
              <a:cs typeface="Barlow"/>
              <a:sym typeface="Barlow"/>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a:ea typeface="Barlow"/>
              <a:cs typeface="Barlow"/>
              <a:sym typeface="Barlow"/>
            </a:endParaRPr>
          </a:p>
          <a:p>
            <a:pPr indent="-317500" lvl="0" marL="457200" marR="0" rtl="0" algn="l">
              <a:lnSpc>
                <a:spcPct val="100000"/>
              </a:lnSpc>
              <a:spcBef>
                <a:spcPts val="0"/>
              </a:spcBef>
              <a:spcAft>
                <a:spcPts val="0"/>
              </a:spcAft>
              <a:buClr>
                <a:srgbClr val="000000"/>
              </a:buClr>
              <a:buSzPts val="1400"/>
              <a:buFont typeface="Barlow"/>
              <a:buChar char="●"/>
            </a:pPr>
            <a:r>
              <a:rPr b="0" i="0" lang="en-GB" sz="1400" u="none" cap="none" strike="noStrike">
                <a:solidFill>
                  <a:srgbClr val="000000"/>
                </a:solidFill>
                <a:latin typeface="Barlow"/>
                <a:ea typeface="Barlow"/>
                <a:cs typeface="Barlow"/>
                <a:sym typeface="Barlow"/>
              </a:rPr>
              <a:t>To accomplish the above, </a:t>
            </a:r>
            <a:r>
              <a:rPr b="1" i="0" lang="en-GB" sz="1400" u="none" cap="none" strike="noStrike">
                <a:solidFill>
                  <a:srgbClr val="000000"/>
                </a:solidFill>
                <a:latin typeface="Barlow"/>
                <a:ea typeface="Barlow"/>
                <a:cs typeface="Barlow"/>
                <a:sym typeface="Barlow"/>
              </a:rPr>
              <a:t>we need good design</a:t>
            </a:r>
            <a:r>
              <a:rPr b="0" i="0" lang="en-GB" sz="1400" u="none" cap="none" strike="noStrike">
                <a:solidFill>
                  <a:srgbClr val="000000"/>
                </a:solidFill>
                <a:latin typeface="Barlow"/>
                <a:ea typeface="Barlow"/>
                <a:cs typeface="Barlow"/>
                <a:sym typeface="Barlow"/>
              </a:rPr>
              <a:t> for our </a:t>
            </a:r>
            <a:r>
              <a:rPr b="1" i="0" lang="en-GB" sz="1400" u="none" cap="none" strike="noStrike">
                <a:solidFill>
                  <a:srgbClr val="000000"/>
                </a:solidFill>
                <a:latin typeface="Barlow"/>
                <a:ea typeface="Barlow"/>
                <a:cs typeface="Barlow"/>
                <a:sym typeface="Barlow"/>
              </a:rPr>
              <a:t>product</a:t>
            </a:r>
            <a:r>
              <a:rPr b="0" i="0" lang="en-GB" sz="1400" u="none" cap="none" strike="noStrike">
                <a:solidFill>
                  <a:srgbClr val="000000"/>
                </a:solidFill>
                <a:latin typeface="Barlow"/>
                <a:ea typeface="Barlow"/>
                <a:cs typeface="Barlow"/>
                <a:sym typeface="Barlow"/>
              </a:rPr>
              <a:t>! And to ensure that we have good design, we tend to follow guidelines set out design principles and heuristics (to explore shortly)</a:t>
            </a:r>
            <a:endParaRPr b="0" i="0" sz="1400" u="none" cap="none" strike="noStrike">
              <a:solidFill>
                <a:srgbClr val="000000"/>
              </a:solidFill>
              <a:latin typeface="Barlow"/>
              <a:ea typeface="Barlow"/>
              <a:cs typeface="Barlow"/>
              <a:sym typeface="Barlow"/>
            </a:endParaRPr>
          </a:p>
        </p:txBody>
      </p:sp>
      <p:cxnSp>
        <p:nvCxnSpPr>
          <p:cNvPr id="79" name="Google Shape;79;p3"/>
          <p:cNvCxnSpPr/>
          <p:nvPr/>
        </p:nvCxnSpPr>
        <p:spPr>
          <a:xfrm rot="10800000">
            <a:off x="132900" y="4039625"/>
            <a:ext cx="8878200" cy="21900"/>
          </a:xfrm>
          <a:prstGeom prst="straightConnector1">
            <a:avLst/>
          </a:prstGeom>
          <a:noFill/>
          <a:ln cap="flat" cmpd="sng" w="76200">
            <a:solidFill>
              <a:srgbClr val="666666"/>
            </a:solidFill>
            <a:prstDash val="solid"/>
            <a:round/>
            <a:headEnd len="sm" w="sm" type="none"/>
            <a:tailEnd len="sm" w="sm" type="none"/>
          </a:ln>
        </p:spPr>
      </p:cxnSp>
      <p:sp>
        <p:nvSpPr>
          <p:cNvPr id="80" name="Google Shape;80;p3"/>
          <p:cNvSpPr txBox="1"/>
          <p:nvPr/>
        </p:nvSpPr>
        <p:spPr>
          <a:xfrm>
            <a:off x="-100" y="4111475"/>
            <a:ext cx="9144000" cy="1015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n-GB" sz="1350" u="none" cap="none" strike="noStrike">
                <a:solidFill>
                  <a:schemeClr val="dk1"/>
                </a:solidFill>
                <a:latin typeface="Barlow"/>
                <a:ea typeface="Barlow"/>
                <a:cs typeface="Barlow"/>
                <a:sym typeface="Barlow"/>
              </a:rPr>
              <a:t>“</a:t>
            </a:r>
            <a:r>
              <a:rPr b="0" i="1" lang="en-GB" sz="1350" u="none" cap="none" strike="noStrike">
                <a:solidFill>
                  <a:schemeClr val="dk1"/>
                </a:solidFill>
                <a:latin typeface="Barlow"/>
                <a:ea typeface="Barlow"/>
                <a:cs typeface="Barlow"/>
                <a:sym typeface="Barlow"/>
              </a:rPr>
              <a:t>Good design is actually a lot harder to notice than poor design, in part because good designs fit our needs so well that the design is invisible</a:t>
            </a:r>
            <a:r>
              <a:rPr b="0" i="0" lang="en-GB" sz="1350" u="none" cap="none" strike="noStrike">
                <a:solidFill>
                  <a:schemeClr val="dk1"/>
                </a:solidFill>
                <a:latin typeface="Barlow"/>
                <a:ea typeface="Barlow"/>
                <a:cs typeface="Barlow"/>
                <a:sym typeface="Barlow"/>
              </a:rPr>
              <a:t>”</a:t>
            </a:r>
            <a:endParaRPr b="0" i="0" sz="1350" u="none" cap="none" strike="noStrike">
              <a:solidFill>
                <a:schemeClr val="dk1"/>
              </a:solidFill>
              <a:latin typeface="Barlow"/>
              <a:ea typeface="Barlow"/>
              <a:cs typeface="Barlow"/>
              <a:sym typeface="Barlow"/>
            </a:endParaRPr>
          </a:p>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Barlow"/>
              <a:ea typeface="Barlow"/>
              <a:cs typeface="Barlow"/>
              <a:sym typeface="Barlow"/>
            </a:endParaRPr>
          </a:p>
          <a:p>
            <a:pPr indent="0" lvl="0" marL="0" marR="0" rtl="0" algn="ctr">
              <a:lnSpc>
                <a:spcPct val="100000"/>
              </a:lnSpc>
              <a:spcBef>
                <a:spcPts val="0"/>
              </a:spcBef>
              <a:spcAft>
                <a:spcPts val="0"/>
              </a:spcAft>
              <a:buClr>
                <a:srgbClr val="000000"/>
              </a:buClr>
              <a:buSzPts val="1350"/>
              <a:buFont typeface="Arial"/>
              <a:buNone/>
            </a:pPr>
            <a:r>
              <a:rPr b="0" i="0" lang="en-GB" sz="1350" u="none" cap="none" strike="noStrike">
                <a:solidFill>
                  <a:schemeClr val="dk1"/>
                </a:solidFill>
                <a:latin typeface="Barlow"/>
                <a:ea typeface="Barlow"/>
                <a:cs typeface="Barlow"/>
                <a:sym typeface="Barlow"/>
              </a:rPr>
              <a:t>Donald A. Norman, The Design of Everyday Things</a:t>
            </a:r>
            <a:endParaRPr b="0" i="0" sz="1350" u="none" cap="none" strike="noStrike">
              <a:solidFill>
                <a:schemeClr val="dk1"/>
              </a:solidFill>
              <a:latin typeface="Barlow"/>
              <a:ea typeface="Barlow"/>
              <a:cs typeface="Barlow"/>
              <a:sym typeface="Barlow"/>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4" name="Shape 84"/>
        <p:cNvGrpSpPr/>
        <p:nvPr/>
      </p:nvGrpSpPr>
      <p:grpSpPr>
        <a:xfrm>
          <a:off x="0" y="0"/>
          <a:ext cx="0" cy="0"/>
          <a:chOff x="0" y="0"/>
          <a:chExt cx="0" cy="0"/>
        </a:xfrm>
      </p:grpSpPr>
      <p:sp>
        <p:nvSpPr>
          <p:cNvPr id="85" name="Google Shape;85;p4"/>
          <p:cNvSpPr txBox="1"/>
          <p:nvPr/>
        </p:nvSpPr>
        <p:spPr>
          <a:xfrm>
            <a:off x="253100" y="349200"/>
            <a:ext cx="7390800" cy="514500"/>
          </a:xfrm>
          <a:prstGeom prst="rect">
            <a:avLst/>
          </a:prstGeom>
          <a:noFill/>
          <a:ln>
            <a:noFill/>
          </a:ln>
        </p:spPr>
        <p:txBody>
          <a:bodyPr anchorCtr="0" anchor="t" bIns="0" lIns="0" spcFirstLastPara="1" rIns="0" wrap="square" tIns="0">
            <a:noAutofit/>
          </a:bodyPr>
          <a:lstStyle/>
          <a:p>
            <a:pPr indent="0" lvl="0" marL="0" marR="0" rtl="0" algn="l">
              <a:lnSpc>
                <a:spcPct val="65000"/>
              </a:lnSpc>
              <a:spcBef>
                <a:spcPts val="0"/>
              </a:spcBef>
              <a:spcAft>
                <a:spcPts val="0"/>
              </a:spcAft>
              <a:buClr>
                <a:srgbClr val="000000"/>
              </a:buClr>
              <a:buSzPts val="3400"/>
              <a:buFont typeface="Arial"/>
              <a:buNone/>
            </a:pPr>
            <a:r>
              <a:rPr b="0" i="0" lang="en-GB" sz="3400" u="none" cap="none" strike="noStrike">
                <a:solidFill>
                  <a:srgbClr val="000000"/>
                </a:solidFill>
                <a:latin typeface="Barlow ExtraBold"/>
                <a:ea typeface="Barlow ExtraBold"/>
                <a:cs typeface="Barlow ExtraBold"/>
                <a:sym typeface="Barlow ExtraBold"/>
              </a:rPr>
              <a:t>How design matters in everyday stuff</a:t>
            </a:r>
            <a:endParaRPr b="0" i="0" sz="3400" u="none" cap="none" strike="noStrike">
              <a:solidFill>
                <a:srgbClr val="000000"/>
              </a:solidFill>
              <a:latin typeface="Barlow ExtraBold"/>
              <a:ea typeface="Barlow ExtraBold"/>
              <a:cs typeface="Barlow ExtraBold"/>
              <a:sym typeface="Barlow ExtraBold"/>
            </a:endParaRPr>
          </a:p>
        </p:txBody>
      </p:sp>
      <p:grpSp>
        <p:nvGrpSpPr>
          <p:cNvPr id="86" name="Google Shape;86;p4"/>
          <p:cNvGrpSpPr/>
          <p:nvPr/>
        </p:nvGrpSpPr>
        <p:grpSpPr>
          <a:xfrm>
            <a:off x="256449" y="669677"/>
            <a:ext cx="8631101" cy="383773"/>
            <a:chOff x="408849" y="2715802"/>
            <a:chExt cx="8631101" cy="383773"/>
          </a:xfrm>
        </p:grpSpPr>
        <p:sp>
          <p:nvSpPr>
            <p:cNvPr id="87" name="Google Shape;87;p4"/>
            <p:cNvSpPr txBox="1"/>
            <p:nvPr/>
          </p:nvSpPr>
          <p:spPr>
            <a:xfrm>
              <a:off x="752750" y="2761175"/>
              <a:ext cx="8287200" cy="3384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600"/>
                <a:buFont typeface="Arial"/>
                <a:buNone/>
              </a:pPr>
              <a:r>
                <a:rPr b="1" i="1" lang="en-GB" sz="1600" u="none" cap="none" strike="noStrike">
                  <a:solidFill>
                    <a:srgbClr val="000000"/>
                  </a:solidFill>
                  <a:latin typeface="Barlow"/>
                  <a:ea typeface="Barlow"/>
                  <a:cs typeface="Barlow"/>
                  <a:sym typeface="Barlow"/>
                </a:rPr>
                <a:t>And how this showcases why a good product is needed!</a:t>
              </a:r>
              <a:endParaRPr b="1" i="1" sz="1600" u="none" cap="none" strike="noStrike">
                <a:solidFill>
                  <a:srgbClr val="000000"/>
                </a:solidFill>
                <a:latin typeface="Barlow"/>
                <a:ea typeface="Barlow"/>
                <a:cs typeface="Barlow"/>
                <a:sym typeface="Barlow"/>
              </a:endParaRPr>
            </a:p>
            <a:p>
              <a:pPr indent="0" lvl="0" marL="0" marR="0" rtl="0" algn="l">
                <a:lnSpc>
                  <a:spcPct val="110000"/>
                </a:lnSpc>
                <a:spcBef>
                  <a:spcPts val="0"/>
                </a:spcBef>
                <a:spcAft>
                  <a:spcPts val="0"/>
                </a:spcAft>
                <a:buClr>
                  <a:srgbClr val="000000"/>
                </a:buClr>
                <a:buSzPts val="1100"/>
                <a:buFont typeface="Arial"/>
                <a:buNone/>
              </a:pPr>
              <a:r>
                <a:t/>
              </a:r>
              <a:endParaRPr b="0" i="0" sz="1300" u="none" cap="none" strike="noStrike">
                <a:solidFill>
                  <a:srgbClr val="000000"/>
                </a:solidFill>
                <a:latin typeface="Barlow"/>
                <a:ea typeface="Barlow"/>
                <a:cs typeface="Barlow"/>
                <a:sym typeface="Barlow"/>
              </a:endParaRPr>
            </a:p>
          </p:txBody>
        </p:sp>
        <p:pic>
          <p:nvPicPr>
            <p:cNvPr id="88" name="Google Shape;88;p4"/>
            <p:cNvPicPr preferRelativeResize="0"/>
            <p:nvPr/>
          </p:nvPicPr>
          <p:blipFill rotWithShape="1">
            <a:blip r:embed="rId3">
              <a:alphaModFix/>
            </a:blip>
            <a:srcRect b="0" l="0" r="0" t="0"/>
            <a:stretch/>
          </p:blipFill>
          <p:spPr>
            <a:xfrm rot="5400000">
              <a:off x="411650" y="2713001"/>
              <a:ext cx="338299" cy="343901"/>
            </a:xfrm>
            <a:prstGeom prst="rect">
              <a:avLst/>
            </a:prstGeom>
            <a:noFill/>
            <a:ln>
              <a:noFill/>
            </a:ln>
          </p:spPr>
        </p:pic>
      </p:grpSp>
      <p:pic>
        <p:nvPicPr>
          <p:cNvPr descr="This video is about doors. Joe Posner investigates, with some help from 99% invisible, a wonderful podcast. Check them out here:  http://www.99pi.org&#10;&#10;Subscribe to our channel here: http://goo.gl/0bsAjO&#10;&#10;There's a door on the 10th floor in the Vox Media office I hate so much. You probably know one of these too.  But it's not our fault.&#10;&#10;And luckily, Roman Mars of 99% Invisible magically arrived in my cellphone to send me on a cross-country journey to find out the incredible surprises behind this common complaint: &#10;&#10;Don Norman started complaining about doors over 25 years ago. Doors shouldn't need instructions – the shape of them can guide you through just fine.  So why do so many doors need instruction manuals right on the side of them?  &#10;&#10;When most people complain about something, nothing happens. Don Norman is not most people – he's a psychologist and cognitive scientist.  Don Norman thought about, and wrote about his complaints so incredibly thoroughly that he changed the world.  99% Invisible's Roman Mars helps tell the story. &#10;&#10;Vox.com is a news website that helps you cut through the noise and understand what's really driving the events in the headlines. Check out http://www.vox.com to get up to speed on everything from Kurdistan to the Kim Kardashian app. &#10;&#10;99% Invisible is a member of http://Radiotopia.fm&#10;&#10;Check out our full video catalog: http://goo.gl/IZONyE&#10;Follow Vox on Twitter: http://goo.gl/XFrZ5H&#10;Or on Facebook: http://goo.gl/U2g06o" id="89" name="Google Shape;89;p4" title="It's not you. Bad doors are everywhere.">
            <a:hlinkClick r:id="rId4"/>
          </p:cNvPr>
          <p:cNvPicPr preferRelativeResize="0"/>
          <p:nvPr/>
        </p:nvPicPr>
        <p:blipFill rotWithShape="1">
          <a:blip r:embed="rId5">
            <a:alphaModFix/>
          </a:blip>
          <a:srcRect b="0" l="0" r="0" t="0"/>
          <a:stretch/>
        </p:blipFill>
        <p:spPr>
          <a:xfrm>
            <a:off x="2094226" y="1053450"/>
            <a:ext cx="4805030" cy="3603750"/>
          </a:xfrm>
          <a:prstGeom prst="rect">
            <a:avLst/>
          </a:prstGeom>
          <a:noFill/>
          <a:ln cap="flat" cmpd="sng" w="19050">
            <a:solidFill>
              <a:schemeClr val="dk2"/>
            </a:solidFill>
            <a:prstDash val="solid"/>
            <a:round/>
            <a:headEnd len="sm" w="sm" type="none"/>
            <a:tailEnd len="sm" w="sm" type="none"/>
          </a:ln>
        </p:spPr>
      </p:pic>
      <p:sp>
        <p:nvSpPr>
          <p:cNvPr id="90" name="Google Shape;90;p4"/>
          <p:cNvSpPr txBox="1"/>
          <p:nvPr/>
        </p:nvSpPr>
        <p:spPr>
          <a:xfrm>
            <a:off x="1650925" y="4726500"/>
            <a:ext cx="5691600" cy="383700"/>
          </a:xfrm>
          <a:prstGeom prst="rect">
            <a:avLst/>
          </a:prstGeom>
          <a:noFill/>
          <a:ln>
            <a:noFill/>
          </a:ln>
        </p:spPr>
        <p:txBody>
          <a:bodyPr anchorCtr="0" anchor="t" bIns="91425" lIns="91425" spcFirstLastPara="1" rIns="91425" wrap="square" tIns="91425">
            <a:noAutofit/>
          </a:bodyPr>
          <a:lstStyle/>
          <a:p>
            <a:pPr indent="0" lvl="0" marL="0" marR="0" rtl="0" algn="l">
              <a:lnSpc>
                <a:spcPct val="110000"/>
              </a:lnSpc>
              <a:spcBef>
                <a:spcPts val="0"/>
              </a:spcBef>
              <a:spcAft>
                <a:spcPts val="0"/>
              </a:spcAft>
              <a:buClr>
                <a:srgbClr val="000000"/>
              </a:buClr>
              <a:buSzPts val="1400"/>
              <a:buFont typeface="Arial"/>
              <a:buNone/>
            </a:pPr>
            <a:r>
              <a:rPr b="0" i="0" lang="en-GB" sz="1400" u="none" cap="none" strike="noStrike">
                <a:solidFill>
                  <a:srgbClr val="F54996"/>
                </a:solidFill>
                <a:latin typeface="Barlow"/>
                <a:ea typeface="Barlow"/>
                <a:cs typeface="Barlow"/>
                <a:sym typeface="Barlow"/>
              </a:rPr>
              <a:t>(If link doesn’t work) - </a:t>
            </a:r>
            <a:r>
              <a:rPr b="0" i="0" lang="en-GB" sz="1400" u="sng" cap="none" strike="noStrike">
                <a:solidFill>
                  <a:schemeClr val="hlink"/>
                </a:solidFill>
                <a:latin typeface="Barlow"/>
                <a:ea typeface="Barlow"/>
                <a:cs typeface="Barlow"/>
                <a:sym typeface="Barlow"/>
                <a:hlinkClick r:id="rId6"/>
              </a:rPr>
              <a:t>https://www.youtube.com/watch?v=yY96hTb8WgI</a:t>
            </a:r>
            <a:endParaRPr b="0" i="0" sz="1800" u="none" cap="none" strike="noStrike">
              <a:solidFill>
                <a:srgbClr val="F54996"/>
              </a:solidFill>
              <a:latin typeface="Barlow"/>
              <a:ea typeface="Barlow"/>
              <a:cs typeface="Barlow"/>
              <a:sym typeface="Barlow"/>
            </a:endParaRPr>
          </a:p>
          <a:p>
            <a:pPr indent="0" lvl="0" marL="0" marR="0" rtl="0" algn="ctr">
              <a:lnSpc>
                <a:spcPct val="110000"/>
              </a:lnSpc>
              <a:spcBef>
                <a:spcPts val="0"/>
              </a:spcBef>
              <a:spcAft>
                <a:spcPts val="0"/>
              </a:spcAft>
              <a:buClr>
                <a:srgbClr val="000000"/>
              </a:buClr>
              <a:buSzPts val="800"/>
              <a:buFont typeface="Arial"/>
              <a:buNone/>
            </a:pPr>
            <a:r>
              <a:t/>
            </a:r>
            <a:endParaRPr b="0" i="0" sz="800" u="none" cap="none" strike="noStrike">
              <a:solidFill>
                <a:srgbClr val="F54996"/>
              </a:solidFill>
              <a:latin typeface="Barlow"/>
              <a:ea typeface="Barlow"/>
              <a:cs typeface="Barlow"/>
              <a:sym typeface="Barlow"/>
            </a:endParaRPr>
          </a:p>
          <a:p>
            <a:pPr indent="0" lvl="0" marL="0" marR="0" rtl="0" algn="ctr">
              <a:lnSpc>
                <a:spcPct val="110000"/>
              </a:lnSpc>
              <a:spcBef>
                <a:spcPts val="0"/>
              </a:spcBef>
              <a:spcAft>
                <a:spcPts val="0"/>
              </a:spcAft>
              <a:buClr>
                <a:srgbClr val="000000"/>
              </a:buClr>
              <a:buSzPts val="800"/>
              <a:buFont typeface="Arial"/>
              <a:buNone/>
            </a:pPr>
            <a:r>
              <a:rPr b="0" i="0" lang="en-GB" sz="800" u="none" cap="none" strike="noStrike">
                <a:solidFill>
                  <a:srgbClr val="F54996"/>
                </a:solidFill>
                <a:latin typeface="Barlow"/>
                <a:ea typeface="Barlow"/>
                <a:cs typeface="Barlow"/>
                <a:sym typeface="Barlow"/>
              </a:rPr>
              <a:t> </a:t>
            </a:r>
            <a:endParaRPr b="0" i="0" sz="800" u="none" cap="none" strike="noStrike">
              <a:solidFill>
                <a:srgbClr val="F54996"/>
              </a:solidFill>
              <a:latin typeface="Barlow"/>
              <a:ea typeface="Barlow"/>
              <a:cs typeface="Barlow"/>
              <a:sym typeface="Barlow"/>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4" name="Shape 94"/>
        <p:cNvGrpSpPr/>
        <p:nvPr/>
      </p:nvGrpSpPr>
      <p:grpSpPr>
        <a:xfrm>
          <a:off x="0" y="0"/>
          <a:ext cx="0" cy="0"/>
          <a:chOff x="0" y="0"/>
          <a:chExt cx="0" cy="0"/>
        </a:xfrm>
      </p:grpSpPr>
      <p:sp>
        <p:nvSpPr>
          <p:cNvPr id="95" name="Google Shape;95;p5"/>
          <p:cNvSpPr txBox="1"/>
          <p:nvPr/>
        </p:nvSpPr>
        <p:spPr>
          <a:xfrm>
            <a:off x="253100" y="349200"/>
            <a:ext cx="8610600" cy="514500"/>
          </a:xfrm>
          <a:prstGeom prst="rect">
            <a:avLst/>
          </a:prstGeom>
          <a:noFill/>
          <a:ln>
            <a:noFill/>
          </a:ln>
        </p:spPr>
        <p:txBody>
          <a:bodyPr anchorCtr="0" anchor="t" bIns="0" lIns="0" spcFirstLastPara="1" rIns="0" wrap="square" tIns="0">
            <a:noAutofit/>
          </a:bodyPr>
          <a:lstStyle/>
          <a:p>
            <a:pPr indent="0" lvl="0" marL="0" marR="0" rtl="0" algn="l">
              <a:lnSpc>
                <a:spcPct val="65000"/>
              </a:lnSpc>
              <a:spcBef>
                <a:spcPts val="0"/>
              </a:spcBef>
              <a:spcAft>
                <a:spcPts val="0"/>
              </a:spcAft>
              <a:buClr>
                <a:srgbClr val="000000"/>
              </a:buClr>
              <a:buSzPts val="3400"/>
              <a:buFont typeface="Arial"/>
              <a:buNone/>
            </a:pPr>
            <a:r>
              <a:rPr b="0" i="0" lang="en-GB" sz="3400" u="none" cap="none" strike="noStrike">
                <a:solidFill>
                  <a:srgbClr val="000000"/>
                </a:solidFill>
                <a:latin typeface="Barlow ExtraBold"/>
                <a:ea typeface="Barlow ExtraBold"/>
                <a:cs typeface="Barlow ExtraBold"/>
                <a:sym typeface="Barlow ExtraBold"/>
              </a:rPr>
              <a:t>Design Principles / Heuristics (Norman)</a:t>
            </a:r>
            <a:endParaRPr b="0" i="0" sz="3400" u="none" cap="none" strike="noStrike">
              <a:solidFill>
                <a:srgbClr val="000000"/>
              </a:solidFill>
              <a:latin typeface="Barlow ExtraBold"/>
              <a:ea typeface="Barlow ExtraBold"/>
              <a:cs typeface="Barlow ExtraBold"/>
              <a:sym typeface="Barlow ExtraBold"/>
            </a:endParaRPr>
          </a:p>
        </p:txBody>
      </p:sp>
      <p:grpSp>
        <p:nvGrpSpPr>
          <p:cNvPr id="96" name="Google Shape;96;p5"/>
          <p:cNvGrpSpPr/>
          <p:nvPr/>
        </p:nvGrpSpPr>
        <p:grpSpPr>
          <a:xfrm>
            <a:off x="309474" y="711302"/>
            <a:ext cx="8712401" cy="383773"/>
            <a:chOff x="461874" y="2757427"/>
            <a:chExt cx="8712401" cy="383773"/>
          </a:xfrm>
        </p:grpSpPr>
        <p:sp>
          <p:nvSpPr>
            <p:cNvPr id="97" name="Google Shape;97;p5"/>
            <p:cNvSpPr txBox="1"/>
            <p:nvPr/>
          </p:nvSpPr>
          <p:spPr>
            <a:xfrm>
              <a:off x="805775" y="2802800"/>
              <a:ext cx="8368500" cy="3384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600"/>
                <a:buFont typeface="Arial"/>
                <a:buNone/>
              </a:pPr>
              <a:r>
                <a:rPr b="1" i="1" lang="en-GB" sz="1600" u="none" cap="none" strike="noStrike">
                  <a:solidFill>
                    <a:srgbClr val="000000"/>
                  </a:solidFill>
                  <a:latin typeface="Barlow"/>
                  <a:ea typeface="Barlow"/>
                  <a:cs typeface="Barlow"/>
                  <a:sym typeface="Barlow"/>
                </a:rPr>
                <a:t>Now that you’ve seen the importance of design, we can see how to achieve it</a:t>
              </a:r>
              <a:endParaRPr b="1" i="1" sz="1600" u="none" cap="none" strike="noStrike">
                <a:solidFill>
                  <a:srgbClr val="000000"/>
                </a:solidFill>
                <a:latin typeface="Barlow"/>
                <a:ea typeface="Barlow"/>
                <a:cs typeface="Barlow"/>
                <a:sym typeface="Barlow"/>
              </a:endParaRPr>
            </a:p>
            <a:p>
              <a:pPr indent="0" lvl="0" marL="0" marR="0" rtl="0" algn="l">
                <a:lnSpc>
                  <a:spcPct val="110000"/>
                </a:lnSpc>
                <a:spcBef>
                  <a:spcPts val="0"/>
                </a:spcBef>
                <a:spcAft>
                  <a:spcPts val="0"/>
                </a:spcAft>
                <a:buClr>
                  <a:srgbClr val="000000"/>
                </a:buClr>
                <a:buSzPts val="1100"/>
                <a:buFont typeface="Arial"/>
                <a:buNone/>
              </a:pPr>
              <a:r>
                <a:t/>
              </a:r>
              <a:endParaRPr b="0" i="0" sz="1300" u="none" cap="none" strike="noStrike">
                <a:solidFill>
                  <a:srgbClr val="000000"/>
                </a:solidFill>
                <a:latin typeface="Barlow"/>
                <a:ea typeface="Barlow"/>
                <a:cs typeface="Barlow"/>
                <a:sym typeface="Barlow"/>
              </a:endParaRPr>
            </a:p>
          </p:txBody>
        </p:sp>
        <p:pic>
          <p:nvPicPr>
            <p:cNvPr id="98" name="Google Shape;98;p5"/>
            <p:cNvPicPr preferRelativeResize="0"/>
            <p:nvPr/>
          </p:nvPicPr>
          <p:blipFill rotWithShape="1">
            <a:blip r:embed="rId3">
              <a:alphaModFix/>
            </a:blip>
            <a:srcRect b="0" l="0" r="0" t="0"/>
            <a:stretch/>
          </p:blipFill>
          <p:spPr>
            <a:xfrm rot="5400000">
              <a:off x="464675" y="2754626"/>
              <a:ext cx="338299" cy="343901"/>
            </a:xfrm>
            <a:prstGeom prst="rect">
              <a:avLst/>
            </a:prstGeom>
            <a:noFill/>
            <a:ln>
              <a:noFill/>
            </a:ln>
          </p:spPr>
        </p:pic>
      </p:grpSp>
      <p:sp>
        <p:nvSpPr>
          <p:cNvPr id="99" name="Google Shape;99;p5"/>
          <p:cNvSpPr txBox="1"/>
          <p:nvPr/>
        </p:nvSpPr>
        <p:spPr>
          <a:xfrm>
            <a:off x="50" y="1095075"/>
            <a:ext cx="9144000" cy="4063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Barlow"/>
                <a:ea typeface="Barlow"/>
                <a:cs typeface="Barlow"/>
                <a:sym typeface="Barlow"/>
              </a:rPr>
              <a:t>Norman proposes 7 principles to follow:</a:t>
            </a:r>
            <a:endParaRPr b="0" i="0" sz="1400" u="none" cap="none" strike="noStrike">
              <a:solidFill>
                <a:srgbClr val="000000"/>
              </a:solidFill>
              <a:latin typeface="Barlow"/>
              <a:ea typeface="Barlow"/>
              <a:cs typeface="Barlow"/>
              <a:sym typeface="Barlow"/>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a:ea typeface="Barlow"/>
              <a:cs typeface="Barlow"/>
              <a:sym typeface="Barlow"/>
            </a:endParaRPr>
          </a:p>
          <a:p>
            <a:pPr indent="-317500" lvl="0" marL="457200" marR="0" rtl="0" algn="l">
              <a:lnSpc>
                <a:spcPct val="100000"/>
              </a:lnSpc>
              <a:spcBef>
                <a:spcPts val="0"/>
              </a:spcBef>
              <a:spcAft>
                <a:spcPts val="0"/>
              </a:spcAft>
              <a:buClr>
                <a:srgbClr val="000000"/>
              </a:buClr>
              <a:buSzPts val="1400"/>
              <a:buFont typeface="Barlow"/>
              <a:buAutoNum type="arabicPeriod"/>
            </a:pPr>
            <a:r>
              <a:rPr b="1" i="0" lang="en-GB" sz="1400" u="none" cap="none" strike="noStrike">
                <a:solidFill>
                  <a:srgbClr val="000000"/>
                </a:solidFill>
                <a:latin typeface="Barlow"/>
                <a:ea typeface="Barlow"/>
                <a:cs typeface="Barlow"/>
                <a:sym typeface="Barlow"/>
              </a:rPr>
              <a:t>Use both the knowledge in the world and in the head</a:t>
            </a:r>
            <a:r>
              <a:rPr b="0" i="0" lang="en-GB" sz="1400" u="none" cap="none" strike="noStrike">
                <a:solidFill>
                  <a:srgbClr val="000000"/>
                </a:solidFill>
                <a:latin typeface="Barlow"/>
                <a:ea typeface="Barlow"/>
                <a:cs typeface="Barlow"/>
                <a:sym typeface="Barlow"/>
              </a:rPr>
              <a:t>: Make use of what the user already knows to reduce their mental load!</a:t>
            </a:r>
            <a:endParaRPr b="0" i="0" sz="1400" u="none" cap="none" strike="noStrike">
              <a:solidFill>
                <a:srgbClr val="000000"/>
              </a:solidFill>
              <a:latin typeface="Barlow"/>
              <a:ea typeface="Barlow"/>
              <a:cs typeface="Barlow"/>
              <a:sym typeface="Barlow"/>
            </a:endParaRPr>
          </a:p>
          <a:p>
            <a:pPr indent="-317500" lvl="0" marL="914400" marR="0" rtl="0" algn="l">
              <a:lnSpc>
                <a:spcPct val="100000"/>
              </a:lnSpc>
              <a:spcBef>
                <a:spcPts val="0"/>
              </a:spcBef>
              <a:spcAft>
                <a:spcPts val="0"/>
              </a:spcAft>
              <a:buClr>
                <a:srgbClr val="000000"/>
              </a:buClr>
              <a:buSzPts val="1400"/>
              <a:buFont typeface="Barlow"/>
              <a:buChar char="-"/>
            </a:pPr>
            <a:r>
              <a:rPr b="0" i="0" lang="en-GB" sz="1400" u="none" cap="none" strike="noStrike">
                <a:solidFill>
                  <a:srgbClr val="000000"/>
                </a:solidFill>
                <a:latin typeface="Barlow"/>
                <a:ea typeface="Barlow"/>
                <a:cs typeface="Barlow"/>
                <a:sym typeface="Barlow"/>
              </a:rPr>
              <a:t>Make it natural! We’ll explore this later, but think something like language; english readers scan left to right, but arabic readers may scan right to left instead (the language is right-to-left instead!)</a:t>
            </a:r>
            <a:endParaRPr b="0" i="0" sz="1400" u="none" cap="none" strike="noStrike">
              <a:solidFill>
                <a:srgbClr val="000000"/>
              </a:solidFill>
              <a:latin typeface="Barlow"/>
              <a:ea typeface="Barlow"/>
              <a:cs typeface="Barlow"/>
              <a:sym typeface="Barlow"/>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a:ea typeface="Barlow"/>
              <a:cs typeface="Barlow"/>
              <a:sym typeface="Barlow"/>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a:ea typeface="Barlow"/>
              <a:cs typeface="Barlow"/>
              <a:sym typeface="Barlow"/>
            </a:endParaRPr>
          </a:p>
          <a:p>
            <a:pPr indent="-317500" lvl="0" marL="457200" marR="0" rtl="0" algn="l">
              <a:lnSpc>
                <a:spcPct val="100000"/>
              </a:lnSpc>
              <a:spcBef>
                <a:spcPts val="0"/>
              </a:spcBef>
              <a:spcAft>
                <a:spcPts val="0"/>
              </a:spcAft>
              <a:buClr>
                <a:srgbClr val="000000"/>
              </a:buClr>
              <a:buSzPts val="1400"/>
              <a:buFont typeface="Barlow"/>
              <a:buAutoNum type="arabicPeriod"/>
            </a:pPr>
            <a:r>
              <a:rPr b="1" i="0" lang="en-GB" sz="1400" u="none" cap="none" strike="noStrike">
                <a:solidFill>
                  <a:srgbClr val="000000"/>
                </a:solidFill>
                <a:latin typeface="Barlow"/>
                <a:ea typeface="Barlow"/>
                <a:cs typeface="Barlow"/>
                <a:sym typeface="Barlow"/>
              </a:rPr>
              <a:t>Simplify the structure of the task: </a:t>
            </a:r>
            <a:r>
              <a:rPr b="0" i="0" lang="en-GB" sz="1400" u="none" cap="none" strike="noStrike">
                <a:solidFill>
                  <a:srgbClr val="000000"/>
                </a:solidFill>
                <a:latin typeface="Barlow"/>
                <a:ea typeface="Barlow"/>
                <a:cs typeface="Barlow"/>
                <a:sym typeface="Barlow"/>
              </a:rPr>
              <a:t>Ensure that the structure is simple - for example, cut down on the number of steps something may have </a:t>
            </a:r>
            <a:endParaRPr b="0" i="0" sz="1400" u="none" cap="none" strike="noStrike">
              <a:solidFill>
                <a:srgbClr val="000000"/>
              </a:solidFill>
              <a:latin typeface="Barlow"/>
              <a:ea typeface="Barlow"/>
              <a:cs typeface="Barlow"/>
              <a:sym typeface="Barlow"/>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a:ea typeface="Barlow"/>
              <a:cs typeface="Barlow"/>
              <a:sym typeface="Barlow"/>
            </a:endParaRPr>
          </a:p>
          <a:p>
            <a:pPr indent="-317500" lvl="0" marL="457200" marR="0" rtl="0" algn="l">
              <a:lnSpc>
                <a:spcPct val="100000"/>
              </a:lnSpc>
              <a:spcBef>
                <a:spcPts val="0"/>
              </a:spcBef>
              <a:spcAft>
                <a:spcPts val="0"/>
              </a:spcAft>
              <a:buClr>
                <a:srgbClr val="000000"/>
              </a:buClr>
              <a:buSzPts val="1400"/>
              <a:buFont typeface="Barlow"/>
              <a:buAutoNum type="arabicPeriod"/>
            </a:pPr>
            <a:r>
              <a:rPr b="1" i="0" lang="en-GB" sz="1400" u="none" cap="none" strike="noStrike">
                <a:solidFill>
                  <a:srgbClr val="000000"/>
                </a:solidFill>
                <a:latin typeface="Barlow"/>
                <a:ea typeface="Barlow"/>
                <a:cs typeface="Barlow"/>
                <a:sym typeface="Barlow"/>
              </a:rPr>
              <a:t>Make things visible</a:t>
            </a:r>
            <a:r>
              <a:rPr b="1" i="0" lang="en-GB" sz="1400" u="none" cap="none" strike="noStrike">
                <a:solidFill>
                  <a:schemeClr val="dk1"/>
                </a:solidFill>
                <a:latin typeface="Barlow"/>
                <a:ea typeface="Barlow"/>
                <a:cs typeface="Barlow"/>
                <a:sym typeface="Barlow"/>
              </a:rPr>
              <a:t>: </a:t>
            </a:r>
            <a:r>
              <a:rPr b="0" i="0" lang="en-GB" sz="1400" u="none" cap="none" strike="noStrike">
                <a:solidFill>
                  <a:schemeClr val="dk1"/>
                </a:solidFill>
                <a:latin typeface="Barlow"/>
                <a:ea typeface="Barlow"/>
                <a:cs typeface="Barlow"/>
                <a:sym typeface="Barlow"/>
              </a:rPr>
              <a:t>Ensure that components or function that a user will need is visible - otherwise, the user has to spend time looking (annoying) and may not know what to do next</a:t>
            </a:r>
            <a:endParaRPr b="0" i="0" sz="1400" u="none" cap="none" strike="noStrike">
              <a:solidFill>
                <a:schemeClr val="dk1"/>
              </a:solidFill>
              <a:latin typeface="Barlow"/>
              <a:ea typeface="Barlow"/>
              <a:cs typeface="Barlow"/>
              <a:sym typeface="Barlow"/>
            </a:endParaRPr>
          </a:p>
          <a:p>
            <a:pPr indent="-317500" lvl="0" marL="914400" marR="0" rtl="0" algn="l">
              <a:lnSpc>
                <a:spcPct val="100000"/>
              </a:lnSpc>
              <a:spcBef>
                <a:spcPts val="0"/>
              </a:spcBef>
              <a:spcAft>
                <a:spcPts val="0"/>
              </a:spcAft>
              <a:buClr>
                <a:schemeClr val="dk1"/>
              </a:buClr>
              <a:buSzPts val="1400"/>
              <a:buFont typeface="Barlow"/>
              <a:buChar char="-"/>
            </a:pPr>
            <a:r>
              <a:rPr b="0" i="0" lang="en-GB" sz="1400" u="none" cap="none" strike="noStrike">
                <a:solidFill>
                  <a:schemeClr val="dk1"/>
                </a:solidFill>
                <a:latin typeface="Barlow"/>
                <a:ea typeface="Barlow"/>
                <a:cs typeface="Barlow"/>
                <a:sym typeface="Barlow"/>
              </a:rPr>
              <a:t>But make visible only the stuff that </a:t>
            </a:r>
            <a:r>
              <a:rPr b="1" i="0" lang="en-GB" sz="1400" u="none" cap="none" strike="noStrike">
                <a:solidFill>
                  <a:schemeClr val="dk1"/>
                </a:solidFill>
                <a:latin typeface="Barlow"/>
                <a:ea typeface="Barlow"/>
                <a:cs typeface="Barlow"/>
                <a:sym typeface="Barlow"/>
              </a:rPr>
              <a:t>matters. </a:t>
            </a:r>
            <a:r>
              <a:rPr b="0" i="0" lang="en-GB" sz="1400" u="none" cap="none" strike="noStrike">
                <a:solidFill>
                  <a:schemeClr val="dk1"/>
                </a:solidFill>
                <a:latin typeface="Barlow"/>
                <a:ea typeface="Barlow"/>
                <a:cs typeface="Barlow"/>
                <a:sym typeface="Barlow"/>
              </a:rPr>
              <a:t>For example, on a log-in screen, we only need logging components - anything else is just clutter!</a:t>
            </a:r>
            <a:endParaRPr b="0" i="0" sz="1400" u="none" cap="none" strike="noStrike">
              <a:solidFill>
                <a:schemeClr val="dk1"/>
              </a:solidFill>
              <a:latin typeface="Barlow"/>
              <a:ea typeface="Barlow"/>
              <a:cs typeface="Barlow"/>
              <a:sym typeface="Barlow"/>
            </a:endParaRPr>
          </a:p>
          <a:p>
            <a:pPr indent="0" lvl="0" marL="13716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a:p>
            <a:pPr indent="0" lvl="0" marL="457200" marR="0" rtl="0" algn="ctr">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Barlow"/>
                <a:ea typeface="Barlow"/>
                <a:cs typeface="Barlow"/>
                <a:sym typeface="Barlow"/>
              </a:rPr>
              <a:t>Continued on the next page</a:t>
            </a:r>
            <a:endParaRPr b="0" i="1" sz="1400" u="none" cap="none" strike="noStrike">
              <a:solidFill>
                <a:schemeClr val="dk1"/>
              </a:solidFill>
              <a:latin typeface="Barlow"/>
              <a:ea typeface="Barlow"/>
              <a:cs typeface="Barlow"/>
              <a:sym typeface="Barlo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3" name="Shape 103"/>
        <p:cNvGrpSpPr/>
        <p:nvPr/>
      </p:nvGrpSpPr>
      <p:grpSpPr>
        <a:xfrm>
          <a:off x="0" y="0"/>
          <a:ext cx="0" cy="0"/>
          <a:chOff x="0" y="0"/>
          <a:chExt cx="0" cy="0"/>
        </a:xfrm>
      </p:grpSpPr>
      <p:sp>
        <p:nvSpPr>
          <p:cNvPr id="104" name="Google Shape;104;p6"/>
          <p:cNvSpPr txBox="1"/>
          <p:nvPr/>
        </p:nvSpPr>
        <p:spPr>
          <a:xfrm>
            <a:off x="253100" y="349200"/>
            <a:ext cx="8610600" cy="514500"/>
          </a:xfrm>
          <a:prstGeom prst="rect">
            <a:avLst/>
          </a:prstGeom>
          <a:noFill/>
          <a:ln>
            <a:noFill/>
          </a:ln>
        </p:spPr>
        <p:txBody>
          <a:bodyPr anchorCtr="0" anchor="t" bIns="0" lIns="0" spcFirstLastPara="1" rIns="0" wrap="square" tIns="0">
            <a:noAutofit/>
          </a:bodyPr>
          <a:lstStyle/>
          <a:p>
            <a:pPr indent="0" lvl="0" marL="0" marR="0" rtl="0" algn="l">
              <a:lnSpc>
                <a:spcPct val="65000"/>
              </a:lnSpc>
              <a:spcBef>
                <a:spcPts val="0"/>
              </a:spcBef>
              <a:spcAft>
                <a:spcPts val="0"/>
              </a:spcAft>
              <a:buClr>
                <a:srgbClr val="000000"/>
              </a:buClr>
              <a:buSzPts val="3400"/>
              <a:buFont typeface="Arial"/>
              <a:buNone/>
            </a:pPr>
            <a:r>
              <a:rPr b="0" i="0" lang="en-GB" sz="3400" u="none" cap="none" strike="noStrike">
                <a:solidFill>
                  <a:srgbClr val="000000"/>
                </a:solidFill>
                <a:latin typeface="Barlow ExtraBold"/>
                <a:ea typeface="Barlow ExtraBold"/>
                <a:cs typeface="Barlow ExtraBold"/>
                <a:sym typeface="Barlow ExtraBold"/>
              </a:rPr>
              <a:t>Design Principles / Heuristics (Norman)</a:t>
            </a:r>
            <a:endParaRPr b="0" i="0" sz="3400" u="none" cap="none" strike="noStrike">
              <a:solidFill>
                <a:srgbClr val="000000"/>
              </a:solidFill>
              <a:latin typeface="Barlow ExtraBold"/>
              <a:ea typeface="Barlow ExtraBold"/>
              <a:cs typeface="Barlow ExtraBold"/>
              <a:sym typeface="Barlow ExtraBold"/>
            </a:endParaRPr>
          </a:p>
        </p:txBody>
      </p:sp>
      <p:grpSp>
        <p:nvGrpSpPr>
          <p:cNvPr id="105" name="Google Shape;105;p6"/>
          <p:cNvGrpSpPr/>
          <p:nvPr/>
        </p:nvGrpSpPr>
        <p:grpSpPr>
          <a:xfrm>
            <a:off x="309474" y="711302"/>
            <a:ext cx="8712401" cy="383773"/>
            <a:chOff x="461874" y="2757427"/>
            <a:chExt cx="8712401" cy="383773"/>
          </a:xfrm>
        </p:grpSpPr>
        <p:sp>
          <p:nvSpPr>
            <p:cNvPr id="106" name="Google Shape;106;p6"/>
            <p:cNvSpPr txBox="1"/>
            <p:nvPr/>
          </p:nvSpPr>
          <p:spPr>
            <a:xfrm>
              <a:off x="805775" y="2802800"/>
              <a:ext cx="8368500" cy="3384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600"/>
                <a:buFont typeface="Arial"/>
                <a:buNone/>
              </a:pPr>
              <a:r>
                <a:rPr b="1" i="1" lang="en-GB" sz="1600" u="none" cap="none" strike="noStrike">
                  <a:solidFill>
                    <a:srgbClr val="000000"/>
                  </a:solidFill>
                  <a:latin typeface="Barlow"/>
                  <a:ea typeface="Barlow"/>
                  <a:cs typeface="Barlow"/>
                  <a:sym typeface="Barlow"/>
                </a:rPr>
                <a:t>(Continued…)</a:t>
              </a:r>
              <a:endParaRPr b="1" i="1" sz="1600" u="none" cap="none" strike="noStrike">
                <a:solidFill>
                  <a:srgbClr val="000000"/>
                </a:solidFill>
                <a:latin typeface="Barlow"/>
                <a:ea typeface="Barlow"/>
                <a:cs typeface="Barlow"/>
                <a:sym typeface="Barlow"/>
              </a:endParaRPr>
            </a:p>
            <a:p>
              <a:pPr indent="0" lvl="0" marL="0" marR="0" rtl="0" algn="l">
                <a:lnSpc>
                  <a:spcPct val="110000"/>
                </a:lnSpc>
                <a:spcBef>
                  <a:spcPts val="0"/>
                </a:spcBef>
                <a:spcAft>
                  <a:spcPts val="0"/>
                </a:spcAft>
                <a:buClr>
                  <a:srgbClr val="000000"/>
                </a:buClr>
                <a:buSzPts val="1100"/>
                <a:buFont typeface="Arial"/>
                <a:buNone/>
              </a:pPr>
              <a:r>
                <a:t/>
              </a:r>
              <a:endParaRPr b="0" i="0" sz="1300" u="none" cap="none" strike="noStrike">
                <a:solidFill>
                  <a:srgbClr val="000000"/>
                </a:solidFill>
                <a:latin typeface="Barlow"/>
                <a:ea typeface="Barlow"/>
                <a:cs typeface="Barlow"/>
                <a:sym typeface="Barlow"/>
              </a:endParaRPr>
            </a:p>
          </p:txBody>
        </p:sp>
        <p:pic>
          <p:nvPicPr>
            <p:cNvPr id="107" name="Google Shape;107;p6"/>
            <p:cNvPicPr preferRelativeResize="0"/>
            <p:nvPr/>
          </p:nvPicPr>
          <p:blipFill rotWithShape="1">
            <a:blip r:embed="rId3">
              <a:alphaModFix/>
            </a:blip>
            <a:srcRect b="0" l="0" r="0" t="0"/>
            <a:stretch/>
          </p:blipFill>
          <p:spPr>
            <a:xfrm rot="5400000">
              <a:off x="464675" y="2754626"/>
              <a:ext cx="338299" cy="343901"/>
            </a:xfrm>
            <a:prstGeom prst="rect">
              <a:avLst/>
            </a:prstGeom>
            <a:noFill/>
            <a:ln>
              <a:noFill/>
            </a:ln>
          </p:spPr>
        </p:pic>
      </p:grpSp>
      <p:sp>
        <p:nvSpPr>
          <p:cNvPr id="108" name="Google Shape;108;p6"/>
          <p:cNvSpPr txBox="1"/>
          <p:nvPr/>
        </p:nvSpPr>
        <p:spPr>
          <a:xfrm>
            <a:off x="0" y="1095075"/>
            <a:ext cx="9144000" cy="40635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Barlow"/>
              <a:buAutoNum type="arabicPeriod" startAt="4"/>
            </a:pPr>
            <a:r>
              <a:rPr b="1" i="0" lang="en-GB" sz="1400" u="none" cap="none" strike="noStrike">
                <a:solidFill>
                  <a:srgbClr val="000000"/>
                </a:solidFill>
                <a:latin typeface="Barlow"/>
                <a:ea typeface="Barlow"/>
                <a:cs typeface="Barlow"/>
                <a:sym typeface="Barlow"/>
              </a:rPr>
              <a:t>Get the mappings right</a:t>
            </a:r>
            <a:r>
              <a:rPr b="1" i="0" lang="en-GB" sz="1400" u="none" cap="none" strike="noStrike">
                <a:solidFill>
                  <a:schemeClr val="dk1"/>
                </a:solidFill>
                <a:latin typeface="Barlow"/>
                <a:ea typeface="Barlow"/>
                <a:cs typeface="Barlow"/>
                <a:sym typeface="Barlow"/>
              </a:rPr>
              <a:t>: </a:t>
            </a:r>
            <a:r>
              <a:rPr b="0" i="0" lang="en-GB" sz="1400" u="none" cap="none" strike="noStrike">
                <a:solidFill>
                  <a:schemeClr val="dk1"/>
                </a:solidFill>
                <a:latin typeface="Barlow"/>
                <a:ea typeface="Barlow"/>
                <a:cs typeface="Barlow"/>
                <a:sym typeface="Barlow"/>
              </a:rPr>
              <a:t>Ensure that the effect a component has matches its control (e.g. how a left arrow represents usually movement for going back, a button should similarly match this level of direct mapping)</a:t>
            </a:r>
            <a:endParaRPr b="0" i="0" sz="1400" u="none" cap="none" strike="noStrike">
              <a:solidFill>
                <a:schemeClr val="dk1"/>
              </a:solidFill>
              <a:latin typeface="Barlow"/>
              <a:ea typeface="Barlow"/>
              <a:cs typeface="Barlow"/>
              <a:sym typeface="Barlow"/>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a:p>
            <a:pPr indent="-317500" lvl="0" marL="457200" marR="0" rtl="0" algn="l">
              <a:lnSpc>
                <a:spcPct val="100000"/>
              </a:lnSpc>
              <a:spcBef>
                <a:spcPts val="0"/>
              </a:spcBef>
              <a:spcAft>
                <a:spcPts val="0"/>
              </a:spcAft>
              <a:buClr>
                <a:srgbClr val="000000"/>
              </a:buClr>
              <a:buSzPts val="1400"/>
              <a:buFont typeface="Barlow"/>
              <a:buAutoNum type="arabicPeriod" startAt="5"/>
            </a:pPr>
            <a:r>
              <a:rPr b="1" i="0" lang="en-GB" sz="1400" u="none" cap="none" strike="noStrike">
                <a:solidFill>
                  <a:srgbClr val="000000"/>
                </a:solidFill>
                <a:latin typeface="Barlow"/>
                <a:ea typeface="Barlow"/>
                <a:cs typeface="Barlow"/>
                <a:sym typeface="Barlow"/>
              </a:rPr>
              <a:t>Exploit the power of constraints, both natural and artificial: </a:t>
            </a:r>
            <a:r>
              <a:rPr b="0" i="0" lang="en-GB" sz="1400" u="none" cap="none" strike="noStrike">
                <a:solidFill>
                  <a:srgbClr val="000000"/>
                </a:solidFill>
                <a:latin typeface="Barlow"/>
                <a:ea typeface="Barlow"/>
                <a:cs typeface="Barlow"/>
                <a:sym typeface="Barlow"/>
              </a:rPr>
              <a:t>Place constraints and arrange components in a way that the user is naturally is guided to them themselves - they don’t have to remember where the back button is this way </a:t>
            </a:r>
            <a:endParaRPr b="0" i="0" sz="1400" u="none" cap="none" strike="noStrike">
              <a:solidFill>
                <a:srgbClr val="000000"/>
              </a:solidFill>
              <a:latin typeface="Barlow"/>
              <a:ea typeface="Barlow"/>
              <a:cs typeface="Barlow"/>
              <a:sym typeface="Barlow"/>
            </a:endParaRPr>
          </a:p>
          <a:p>
            <a:pPr indent="-317500" lvl="1" marL="914400" marR="0" rtl="0" algn="l">
              <a:lnSpc>
                <a:spcPct val="100000"/>
              </a:lnSpc>
              <a:spcBef>
                <a:spcPts val="0"/>
              </a:spcBef>
              <a:spcAft>
                <a:spcPts val="0"/>
              </a:spcAft>
              <a:buClr>
                <a:srgbClr val="000000"/>
              </a:buClr>
              <a:buSzPts val="1400"/>
              <a:buFont typeface="Barlow"/>
              <a:buChar char="○"/>
            </a:pPr>
            <a:r>
              <a:rPr b="0" i="1" lang="en-GB" sz="1400" u="none" cap="none" strike="noStrike">
                <a:solidFill>
                  <a:srgbClr val="000000"/>
                </a:solidFill>
                <a:latin typeface="Barlow"/>
                <a:ea typeface="Barlow"/>
                <a:cs typeface="Barlow"/>
                <a:sym typeface="Barlow"/>
              </a:rPr>
              <a:t>For example like how most back buttons are usually located on the top-left of the screen / associated with left (e.g. iOS, swipe left for back. Most back movements have a left-directed button)</a:t>
            </a:r>
            <a:endParaRPr b="0" i="1" sz="1400" u="none" cap="none" strike="noStrike">
              <a:solidFill>
                <a:srgbClr val="000000"/>
              </a:solidFill>
              <a:latin typeface="Barlow"/>
              <a:ea typeface="Barlow"/>
              <a:cs typeface="Barlow"/>
              <a:sym typeface="Barlow"/>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a:ea typeface="Barlow"/>
              <a:cs typeface="Barlow"/>
              <a:sym typeface="Barlow"/>
            </a:endParaRPr>
          </a:p>
          <a:p>
            <a:pPr indent="-317500" lvl="0" marL="457200" marR="0" rtl="0" algn="l">
              <a:lnSpc>
                <a:spcPct val="100000"/>
              </a:lnSpc>
              <a:spcBef>
                <a:spcPts val="0"/>
              </a:spcBef>
              <a:spcAft>
                <a:spcPts val="0"/>
              </a:spcAft>
              <a:buClr>
                <a:srgbClr val="000000"/>
              </a:buClr>
              <a:buSzPts val="1400"/>
              <a:buFont typeface="Barlow"/>
              <a:buAutoNum type="arabicPeriod" startAt="6"/>
            </a:pPr>
            <a:r>
              <a:rPr b="1" i="0" lang="en-GB" sz="1400" u="none" cap="none" strike="noStrike">
                <a:solidFill>
                  <a:srgbClr val="000000"/>
                </a:solidFill>
                <a:latin typeface="Barlow"/>
                <a:ea typeface="Barlow"/>
                <a:cs typeface="Barlow"/>
                <a:sym typeface="Barlow"/>
              </a:rPr>
              <a:t>Design for error</a:t>
            </a:r>
            <a:r>
              <a:rPr b="1" i="0" lang="en-GB" sz="1400" u="none" cap="none" strike="noStrike">
                <a:solidFill>
                  <a:schemeClr val="dk1"/>
                </a:solidFill>
                <a:latin typeface="Barlow"/>
                <a:ea typeface="Barlow"/>
                <a:cs typeface="Barlow"/>
                <a:sym typeface="Barlow"/>
              </a:rPr>
              <a:t>: </a:t>
            </a:r>
            <a:r>
              <a:rPr b="0" i="0" lang="en-GB" sz="1400" u="none" cap="none" strike="noStrike">
                <a:solidFill>
                  <a:schemeClr val="dk1"/>
                </a:solidFill>
                <a:latin typeface="Barlow"/>
                <a:ea typeface="Barlow"/>
                <a:cs typeface="Barlow"/>
                <a:sym typeface="Barlow"/>
              </a:rPr>
              <a:t>Assume that users will make an error at some point, and plan accordingly</a:t>
            </a:r>
            <a:endParaRPr b="0" i="0" sz="1400" u="none" cap="none" strike="noStrike">
              <a:solidFill>
                <a:schemeClr val="dk1"/>
              </a:solidFill>
              <a:latin typeface="Barlow"/>
              <a:ea typeface="Barlow"/>
              <a:cs typeface="Barlow"/>
              <a:sym typeface="Barlow"/>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a:p>
            <a:pPr indent="-317500" lvl="0" marL="457200" marR="0" rtl="0" algn="l">
              <a:lnSpc>
                <a:spcPct val="100000"/>
              </a:lnSpc>
              <a:spcBef>
                <a:spcPts val="0"/>
              </a:spcBef>
              <a:spcAft>
                <a:spcPts val="0"/>
              </a:spcAft>
              <a:buClr>
                <a:srgbClr val="000000"/>
              </a:buClr>
              <a:buSzPts val="1400"/>
              <a:buFont typeface="Barlow"/>
              <a:buAutoNum type="arabicPeriod" startAt="7"/>
            </a:pPr>
            <a:r>
              <a:rPr b="1" i="0" lang="en-GB" sz="1400" u="none" cap="none" strike="noStrike">
                <a:solidFill>
                  <a:srgbClr val="000000"/>
                </a:solidFill>
                <a:latin typeface="Barlow"/>
                <a:ea typeface="Barlow"/>
                <a:cs typeface="Barlow"/>
                <a:sym typeface="Barlow"/>
              </a:rPr>
              <a:t>When all else fails, standardise: </a:t>
            </a:r>
            <a:r>
              <a:rPr b="0" i="0" lang="en-GB" sz="1400" u="none" cap="none" strike="noStrike">
                <a:solidFill>
                  <a:srgbClr val="000000"/>
                </a:solidFill>
                <a:latin typeface="Barlow"/>
                <a:ea typeface="Barlow"/>
                <a:cs typeface="Barlow"/>
                <a:sym typeface="Barlow"/>
              </a:rPr>
              <a:t>Use standard icons, or follow other standard conventions</a:t>
            </a:r>
            <a:endParaRPr b="0" i="0" sz="1400" u="none" cap="none" strike="noStrike">
              <a:solidFill>
                <a:srgbClr val="000000"/>
              </a:solidFill>
              <a:latin typeface="Barlow"/>
              <a:ea typeface="Barlow"/>
              <a:cs typeface="Barlow"/>
              <a:sym typeface="Barlow"/>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a:ea typeface="Barlow"/>
              <a:cs typeface="Barlow"/>
              <a:sym typeface="Barlow"/>
            </a:endParaRPr>
          </a:p>
        </p:txBody>
      </p:sp>
      <p:pic>
        <p:nvPicPr>
          <p:cNvPr id="109" name="Google Shape;109;p6"/>
          <p:cNvPicPr preferRelativeResize="0"/>
          <p:nvPr/>
        </p:nvPicPr>
        <p:blipFill rotWithShape="1">
          <a:blip r:embed="rId4">
            <a:alphaModFix/>
          </a:blip>
          <a:srcRect b="7348" l="8135" r="5126" t="4855"/>
          <a:stretch/>
        </p:blipFill>
        <p:spPr>
          <a:xfrm>
            <a:off x="3061750" y="1711750"/>
            <a:ext cx="2993300" cy="10930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3" name="Shape 113"/>
        <p:cNvGrpSpPr/>
        <p:nvPr/>
      </p:nvGrpSpPr>
      <p:grpSpPr>
        <a:xfrm>
          <a:off x="0" y="0"/>
          <a:ext cx="0" cy="0"/>
          <a:chOff x="0" y="0"/>
          <a:chExt cx="0" cy="0"/>
        </a:xfrm>
      </p:grpSpPr>
      <p:sp>
        <p:nvSpPr>
          <p:cNvPr id="114" name="Google Shape;114;p7"/>
          <p:cNvSpPr txBox="1"/>
          <p:nvPr/>
        </p:nvSpPr>
        <p:spPr>
          <a:xfrm>
            <a:off x="253100" y="349200"/>
            <a:ext cx="8494200" cy="514500"/>
          </a:xfrm>
          <a:prstGeom prst="rect">
            <a:avLst/>
          </a:prstGeom>
          <a:noFill/>
          <a:ln>
            <a:noFill/>
          </a:ln>
        </p:spPr>
        <p:txBody>
          <a:bodyPr anchorCtr="0" anchor="t" bIns="0" lIns="0" spcFirstLastPara="1" rIns="0" wrap="square" tIns="0">
            <a:noAutofit/>
          </a:bodyPr>
          <a:lstStyle/>
          <a:p>
            <a:pPr indent="0" lvl="0" marL="0" marR="0" rtl="0" algn="l">
              <a:lnSpc>
                <a:spcPct val="65000"/>
              </a:lnSpc>
              <a:spcBef>
                <a:spcPts val="0"/>
              </a:spcBef>
              <a:spcAft>
                <a:spcPts val="0"/>
              </a:spcAft>
              <a:buClr>
                <a:srgbClr val="000000"/>
              </a:buClr>
              <a:buSzPts val="3400"/>
              <a:buFont typeface="Arial"/>
              <a:buNone/>
            </a:pPr>
            <a:r>
              <a:rPr b="0" i="0" lang="en-GB" sz="3400" u="none" cap="none" strike="noStrike">
                <a:solidFill>
                  <a:srgbClr val="000000"/>
                </a:solidFill>
                <a:latin typeface="Barlow ExtraBold"/>
                <a:ea typeface="Barlow ExtraBold"/>
                <a:cs typeface="Barlow ExtraBold"/>
                <a:sym typeface="Barlow ExtraBold"/>
              </a:rPr>
              <a:t>What do these heuristics help us avoid?</a:t>
            </a:r>
            <a:endParaRPr b="0" i="0" sz="3400" u="none" cap="none" strike="noStrike">
              <a:solidFill>
                <a:srgbClr val="000000"/>
              </a:solidFill>
              <a:latin typeface="Barlow ExtraBold"/>
              <a:ea typeface="Barlow ExtraBold"/>
              <a:cs typeface="Barlow ExtraBold"/>
              <a:sym typeface="Barlow ExtraBold"/>
            </a:endParaRPr>
          </a:p>
        </p:txBody>
      </p:sp>
      <p:sp>
        <p:nvSpPr>
          <p:cNvPr id="115" name="Google Shape;115;p7"/>
          <p:cNvSpPr txBox="1"/>
          <p:nvPr/>
        </p:nvSpPr>
        <p:spPr>
          <a:xfrm>
            <a:off x="4099900" y="1271213"/>
            <a:ext cx="3072000" cy="249600"/>
          </a:xfrm>
          <a:prstGeom prst="rect">
            <a:avLst/>
          </a:prstGeom>
          <a:noFill/>
          <a:ln>
            <a:noFill/>
          </a:ln>
        </p:spPr>
        <p:txBody>
          <a:bodyPr anchorCtr="0" anchor="t" bIns="91425" lIns="91425" spcFirstLastPara="1" rIns="91425" wrap="square" tIns="91425">
            <a:noAutofit/>
          </a:bodyPr>
          <a:lstStyle/>
          <a:p>
            <a:pPr indent="0" lvl="0" marL="0" marR="0" rtl="0" algn="l">
              <a:lnSpc>
                <a:spcPct val="110000"/>
              </a:lnSpc>
              <a:spcBef>
                <a:spcPts val="0"/>
              </a:spcBef>
              <a:spcAft>
                <a:spcPts val="0"/>
              </a:spcAft>
              <a:buClr>
                <a:srgbClr val="000000"/>
              </a:buClr>
              <a:buSzPts val="1400"/>
              <a:buFont typeface="Arial"/>
              <a:buNone/>
            </a:pPr>
            <a:r>
              <a:rPr b="0" i="0" lang="en-GB" sz="1400" u="none" cap="none" strike="noStrike">
                <a:solidFill>
                  <a:srgbClr val="F54996"/>
                </a:solidFill>
                <a:latin typeface="Barlow"/>
                <a:ea typeface="Barlow"/>
                <a:cs typeface="Barlow"/>
                <a:sym typeface="Barlow"/>
              </a:rPr>
              <a:t># INFO OVERLOAD</a:t>
            </a:r>
            <a:endParaRPr b="0" i="0" sz="1800" u="none" cap="none" strike="noStrike">
              <a:solidFill>
                <a:srgbClr val="F54996"/>
              </a:solidFill>
              <a:latin typeface="Barlow"/>
              <a:ea typeface="Barlow"/>
              <a:cs typeface="Barlow"/>
              <a:sym typeface="Barlow"/>
            </a:endParaRPr>
          </a:p>
          <a:p>
            <a:pPr indent="0" lvl="0" marL="0" marR="0" rtl="0" algn="ctr">
              <a:lnSpc>
                <a:spcPct val="110000"/>
              </a:lnSpc>
              <a:spcBef>
                <a:spcPts val="0"/>
              </a:spcBef>
              <a:spcAft>
                <a:spcPts val="0"/>
              </a:spcAft>
              <a:buClr>
                <a:srgbClr val="000000"/>
              </a:buClr>
              <a:buSzPts val="800"/>
              <a:buFont typeface="Arial"/>
              <a:buNone/>
            </a:pPr>
            <a:r>
              <a:t/>
            </a:r>
            <a:endParaRPr b="0" i="0" sz="800" u="none" cap="none" strike="noStrike">
              <a:solidFill>
                <a:srgbClr val="F54996"/>
              </a:solidFill>
              <a:latin typeface="Barlow"/>
              <a:ea typeface="Barlow"/>
              <a:cs typeface="Barlow"/>
              <a:sym typeface="Barlow"/>
            </a:endParaRPr>
          </a:p>
          <a:p>
            <a:pPr indent="0" lvl="0" marL="0" marR="0" rtl="0" algn="ctr">
              <a:lnSpc>
                <a:spcPct val="110000"/>
              </a:lnSpc>
              <a:spcBef>
                <a:spcPts val="0"/>
              </a:spcBef>
              <a:spcAft>
                <a:spcPts val="0"/>
              </a:spcAft>
              <a:buClr>
                <a:srgbClr val="000000"/>
              </a:buClr>
              <a:buSzPts val="800"/>
              <a:buFont typeface="Arial"/>
              <a:buNone/>
            </a:pPr>
            <a:r>
              <a:rPr b="0" i="0" lang="en-GB" sz="800" u="none" cap="none" strike="noStrike">
                <a:solidFill>
                  <a:srgbClr val="F54996"/>
                </a:solidFill>
                <a:latin typeface="Barlow"/>
                <a:ea typeface="Barlow"/>
                <a:cs typeface="Barlow"/>
                <a:sym typeface="Barlow"/>
              </a:rPr>
              <a:t> </a:t>
            </a:r>
            <a:endParaRPr b="0" i="0" sz="800" u="none" cap="none" strike="noStrike">
              <a:solidFill>
                <a:srgbClr val="F54996"/>
              </a:solidFill>
              <a:latin typeface="Barlow"/>
              <a:ea typeface="Barlow"/>
              <a:cs typeface="Barlow"/>
              <a:sym typeface="Barlow"/>
            </a:endParaRPr>
          </a:p>
        </p:txBody>
      </p:sp>
      <p:grpSp>
        <p:nvGrpSpPr>
          <p:cNvPr id="116" name="Google Shape;116;p7"/>
          <p:cNvGrpSpPr/>
          <p:nvPr/>
        </p:nvGrpSpPr>
        <p:grpSpPr>
          <a:xfrm>
            <a:off x="309474" y="711302"/>
            <a:ext cx="8712401" cy="383773"/>
            <a:chOff x="461874" y="2757427"/>
            <a:chExt cx="8712401" cy="383773"/>
          </a:xfrm>
        </p:grpSpPr>
        <p:sp>
          <p:nvSpPr>
            <p:cNvPr id="117" name="Google Shape;117;p7"/>
            <p:cNvSpPr txBox="1"/>
            <p:nvPr/>
          </p:nvSpPr>
          <p:spPr>
            <a:xfrm>
              <a:off x="805775" y="2802800"/>
              <a:ext cx="8368500" cy="3384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600"/>
                <a:buFont typeface="Arial"/>
                <a:buNone/>
              </a:pPr>
              <a:r>
                <a:rPr b="1" i="1" lang="en-GB" sz="1600" u="none" cap="none" strike="noStrike">
                  <a:solidFill>
                    <a:srgbClr val="000000"/>
                  </a:solidFill>
                  <a:latin typeface="Barlow"/>
                  <a:ea typeface="Barlow"/>
                  <a:cs typeface="Barlow"/>
                  <a:sym typeface="Barlow"/>
                </a:rPr>
                <a:t>What’s the actual effect of good design, what do we </a:t>
              </a:r>
              <a:r>
                <a:rPr b="1" i="1" lang="en-GB" sz="1600" u="sng" cap="none" strike="noStrike">
                  <a:solidFill>
                    <a:srgbClr val="000000"/>
                  </a:solidFill>
                  <a:latin typeface="Barlow"/>
                  <a:ea typeface="Barlow"/>
                  <a:cs typeface="Barlow"/>
                  <a:sym typeface="Barlow"/>
                </a:rPr>
                <a:t>actually</a:t>
              </a:r>
              <a:r>
                <a:rPr b="1" i="1" lang="en-GB" sz="1600" u="none" cap="none" strike="noStrike">
                  <a:solidFill>
                    <a:srgbClr val="000000"/>
                  </a:solidFill>
                  <a:latin typeface="Barlow"/>
                  <a:ea typeface="Barlow"/>
                  <a:cs typeface="Barlow"/>
                  <a:sym typeface="Barlow"/>
                </a:rPr>
                <a:t> avoid</a:t>
              </a:r>
              <a:endParaRPr b="1" i="1" sz="1600" u="none" cap="none" strike="noStrike">
                <a:solidFill>
                  <a:srgbClr val="000000"/>
                </a:solidFill>
                <a:latin typeface="Barlow"/>
                <a:ea typeface="Barlow"/>
                <a:cs typeface="Barlow"/>
                <a:sym typeface="Barlow"/>
              </a:endParaRPr>
            </a:p>
            <a:p>
              <a:pPr indent="0" lvl="0" marL="0" marR="0" rtl="0" algn="l">
                <a:lnSpc>
                  <a:spcPct val="110000"/>
                </a:lnSpc>
                <a:spcBef>
                  <a:spcPts val="0"/>
                </a:spcBef>
                <a:spcAft>
                  <a:spcPts val="0"/>
                </a:spcAft>
                <a:buClr>
                  <a:srgbClr val="000000"/>
                </a:buClr>
                <a:buSzPts val="1100"/>
                <a:buFont typeface="Arial"/>
                <a:buNone/>
              </a:pPr>
              <a:r>
                <a:t/>
              </a:r>
              <a:endParaRPr b="0" i="0" sz="1300" u="none" cap="none" strike="noStrike">
                <a:solidFill>
                  <a:srgbClr val="000000"/>
                </a:solidFill>
                <a:latin typeface="Barlow"/>
                <a:ea typeface="Barlow"/>
                <a:cs typeface="Barlow"/>
                <a:sym typeface="Barlow"/>
              </a:endParaRPr>
            </a:p>
          </p:txBody>
        </p:sp>
        <p:pic>
          <p:nvPicPr>
            <p:cNvPr id="118" name="Google Shape;118;p7"/>
            <p:cNvPicPr preferRelativeResize="0"/>
            <p:nvPr/>
          </p:nvPicPr>
          <p:blipFill rotWithShape="1">
            <a:blip r:embed="rId3">
              <a:alphaModFix/>
            </a:blip>
            <a:srcRect b="0" l="0" r="0" t="0"/>
            <a:stretch/>
          </p:blipFill>
          <p:spPr>
            <a:xfrm rot="5400000">
              <a:off x="464675" y="2754626"/>
              <a:ext cx="338299" cy="343901"/>
            </a:xfrm>
            <a:prstGeom prst="rect">
              <a:avLst/>
            </a:prstGeom>
            <a:noFill/>
            <a:ln>
              <a:noFill/>
            </a:ln>
          </p:spPr>
        </p:pic>
      </p:grpSp>
      <p:sp>
        <p:nvSpPr>
          <p:cNvPr id="119" name="Google Shape;119;p7"/>
          <p:cNvSpPr txBox="1"/>
          <p:nvPr/>
        </p:nvSpPr>
        <p:spPr>
          <a:xfrm>
            <a:off x="91550" y="1173525"/>
            <a:ext cx="3878400" cy="3632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1" i="0" lang="en-GB" sz="1400" u="sng" cap="none" strike="noStrike">
                <a:solidFill>
                  <a:srgbClr val="000000"/>
                </a:solidFill>
                <a:highlight>
                  <a:srgbClr val="A2C4C9"/>
                </a:highlight>
                <a:latin typeface="Barlow"/>
                <a:ea typeface="Barlow"/>
                <a:cs typeface="Barlow"/>
                <a:sym typeface="Barlow"/>
              </a:rPr>
              <a:t>Information overload</a:t>
            </a:r>
            <a:r>
              <a:rPr b="0" i="0" lang="en-GB" sz="1400" u="none" cap="none" strike="noStrike">
                <a:solidFill>
                  <a:srgbClr val="000000"/>
                </a:solidFill>
                <a:latin typeface="Barlow"/>
                <a:ea typeface="Barlow"/>
                <a:cs typeface="Barlow"/>
                <a:sym typeface="Barlow"/>
              </a:rPr>
              <a:t> - instances where so much information is presented that the user is left confused or paralysed with making a decision</a:t>
            </a:r>
            <a:endParaRPr b="0" i="0" sz="1400" u="none" cap="none" strike="noStrike">
              <a:solidFill>
                <a:srgbClr val="000000"/>
              </a:solidFill>
              <a:latin typeface="Barlow"/>
              <a:ea typeface="Barlow"/>
              <a:cs typeface="Barlow"/>
              <a:sym typeface="Barlow"/>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a:ea typeface="Barlow"/>
              <a:cs typeface="Barlow"/>
              <a:sym typeface="Barlow"/>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Barlow"/>
                <a:ea typeface="Barlow"/>
                <a:cs typeface="Barlow"/>
                <a:sym typeface="Barlow"/>
              </a:rPr>
              <a:t>Originally coined by Professor Bertram Gross, he argued that decision makers have limited cognitive capacity and that information overload can lead to worse decisions. Even in the best case scenario (of no confusion or lack of decision), we’re still likely to </a:t>
            </a:r>
            <a:r>
              <a:rPr b="1" i="0" lang="en-GB" sz="1400" u="none" cap="none" strike="noStrike">
                <a:solidFill>
                  <a:srgbClr val="000000"/>
                </a:solidFill>
                <a:latin typeface="Barlow"/>
                <a:ea typeface="Barlow"/>
                <a:cs typeface="Barlow"/>
                <a:sym typeface="Barlow"/>
              </a:rPr>
              <a:t>make a bad decision instead.</a:t>
            </a:r>
            <a:endParaRPr b="1" i="0" sz="1400" u="none" cap="none" strike="noStrike">
              <a:solidFill>
                <a:srgbClr val="000000"/>
              </a:solidFill>
              <a:latin typeface="Barlow"/>
              <a:ea typeface="Barlow"/>
              <a:cs typeface="Barlow"/>
              <a:sym typeface="Barlow"/>
            </a:endParaRPr>
          </a:p>
          <a:p>
            <a:pPr indent="0" lvl="0" marL="45720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Barlow"/>
              <a:ea typeface="Barlow"/>
              <a:cs typeface="Barlow"/>
              <a:sym typeface="Barlow"/>
            </a:endParaRPr>
          </a:p>
          <a:p>
            <a:pPr indent="-317500" lvl="0" marL="457200" marR="0" rtl="0" algn="l">
              <a:lnSpc>
                <a:spcPct val="100000"/>
              </a:lnSpc>
              <a:spcBef>
                <a:spcPts val="0"/>
              </a:spcBef>
              <a:spcAft>
                <a:spcPts val="0"/>
              </a:spcAft>
              <a:buClr>
                <a:srgbClr val="000000"/>
              </a:buClr>
              <a:buSzPts val="1400"/>
              <a:buFont typeface="Barlow"/>
              <a:buChar char="●"/>
            </a:pPr>
            <a:r>
              <a:rPr b="0" i="0" lang="en-GB" sz="1400" u="none" cap="none" strike="noStrike">
                <a:solidFill>
                  <a:srgbClr val="000000"/>
                </a:solidFill>
                <a:latin typeface="Barlow"/>
                <a:ea typeface="Barlow"/>
                <a:cs typeface="Barlow"/>
                <a:sym typeface="Barlow"/>
              </a:rPr>
              <a:t>By the time you read this and have </a:t>
            </a:r>
            <a:r>
              <a:rPr b="1" i="0" lang="en-GB" sz="1400" u="none" cap="none" strike="noStrike">
                <a:solidFill>
                  <a:srgbClr val="000000"/>
                </a:solidFill>
                <a:highlight>
                  <a:srgbClr val="EA9999"/>
                </a:highlight>
                <a:latin typeface="Barlow"/>
                <a:ea typeface="Barlow"/>
                <a:cs typeface="Barlow"/>
                <a:sym typeface="Barlow"/>
              </a:rPr>
              <a:t>checked the image</a:t>
            </a:r>
            <a:r>
              <a:rPr b="0" i="0" lang="en-GB" sz="1400" u="none" cap="none" strike="noStrike">
                <a:solidFill>
                  <a:srgbClr val="000000"/>
                </a:solidFill>
                <a:latin typeface="Barlow"/>
                <a:ea typeface="Barlow"/>
                <a:cs typeface="Barlow"/>
                <a:sym typeface="Barlow"/>
              </a:rPr>
              <a:t>, think - can you remember more than 2 company names?</a:t>
            </a:r>
            <a:endParaRPr b="0" i="0" sz="1400" u="none" cap="none" strike="noStrike">
              <a:solidFill>
                <a:srgbClr val="000000"/>
              </a:solidFill>
              <a:latin typeface="Barlow"/>
              <a:ea typeface="Barlow"/>
              <a:cs typeface="Barlow"/>
              <a:sym typeface="Barlow"/>
            </a:endParaRPr>
          </a:p>
        </p:txBody>
      </p:sp>
      <p:cxnSp>
        <p:nvCxnSpPr>
          <p:cNvPr id="120" name="Google Shape;120;p7"/>
          <p:cNvCxnSpPr/>
          <p:nvPr/>
        </p:nvCxnSpPr>
        <p:spPr>
          <a:xfrm flipH="1">
            <a:off x="4061638" y="1280775"/>
            <a:ext cx="4800" cy="3726900"/>
          </a:xfrm>
          <a:prstGeom prst="straightConnector1">
            <a:avLst/>
          </a:prstGeom>
          <a:noFill/>
          <a:ln cap="flat" cmpd="sng" w="76200">
            <a:solidFill>
              <a:srgbClr val="666666"/>
            </a:solidFill>
            <a:prstDash val="solid"/>
            <a:round/>
            <a:headEnd len="sm" w="sm" type="none"/>
            <a:tailEnd len="sm" w="sm" type="none"/>
          </a:ln>
        </p:spPr>
      </p:cxnSp>
      <p:pic>
        <p:nvPicPr>
          <p:cNvPr id="121" name="Google Shape;121;p7"/>
          <p:cNvPicPr preferRelativeResize="0"/>
          <p:nvPr/>
        </p:nvPicPr>
        <p:blipFill rotWithShape="1">
          <a:blip r:embed="rId4">
            <a:alphaModFix/>
          </a:blip>
          <a:srcRect b="29965" l="6214" r="32257" t="9002"/>
          <a:stretch/>
        </p:blipFill>
        <p:spPr>
          <a:xfrm>
            <a:off x="4212775" y="1696950"/>
            <a:ext cx="4809098" cy="32524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5" name="Shape 125"/>
        <p:cNvGrpSpPr/>
        <p:nvPr/>
      </p:nvGrpSpPr>
      <p:grpSpPr>
        <a:xfrm>
          <a:off x="0" y="0"/>
          <a:ext cx="0" cy="0"/>
          <a:chOff x="0" y="0"/>
          <a:chExt cx="0" cy="0"/>
        </a:xfrm>
      </p:grpSpPr>
      <p:sp>
        <p:nvSpPr>
          <p:cNvPr id="126" name="Google Shape;126;p8"/>
          <p:cNvSpPr txBox="1"/>
          <p:nvPr/>
        </p:nvSpPr>
        <p:spPr>
          <a:xfrm>
            <a:off x="253100" y="349200"/>
            <a:ext cx="8777100" cy="514500"/>
          </a:xfrm>
          <a:prstGeom prst="rect">
            <a:avLst/>
          </a:prstGeom>
          <a:noFill/>
          <a:ln>
            <a:noFill/>
          </a:ln>
        </p:spPr>
        <p:txBody>
          <a:bodyPr anchorCtr="0" anchor="t" bIns="0" lIns="0" spcFirstLastPara="1" rIns="0" wrap="square" tIns="0">
            <a:noAutofit/>
          </a:bodyPr>
          <a:lstStyle/>
          <a:p>
            <a:pPr indent="0" lvl="0" marL="0" marR="0" rtl="0" algn="l">
              <a:lnSpc>
                <a:spcPct val="65000"/>
              </a:lnSpc>
              <a:spcBef>
                <a:spcPts val="0"/>
              </a:spcBef>
              <a:spcAft>
                <a:spcPts val="0"/>
              </a:spcAft>
              <a:buClr>
                <a:schemeClr val="dk1"/>
              </a:buClr>
              <a:buSzPts val="3400"/>
              <a:buFont typeface="Arial"/>
              <a:buNone/>
            </a:pPr>
            <a:r>
              <a:rPr b="0" i="0" lang="en-GB" sz="3400" u="none" cap="none" strike="noStrike">
                <a:solidFill>
                  <a:schemeClr val="dk1"/>
                </a:solidFill>
                <a:latin typeface="Barlow ExtraBold"/>
                <a:ea typeface="Barlow ExtraBold"/>
                <a:cs typeface="Barlow ExtraBold"/>
                <a:sym typeface="Barlow ExtraBold"/>
              </a:rPr>
              <a:t>What do these heuristics help complement?</a:t>
            </a:r>
            <a:endParaRPr b="0" i="0" sz="3400" u="none" cap="none" strike="noStrike">
              <a:solidFill>
                <a:schemeClr val="dk1"/>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3400"/>
              <a:buFont typeface="Arial"/>
              <a:buNone/>
            </a:pPr>
            <a:r>
              <a:t/>
            </a:r>
            <a:endParaRPr b="0" i="0" sz="3400" u="none" cap="none" strike="noStrike">
              <a:solidFill>
                <a:srgbClr val="000000"/>
              </a:solidFill>
              <a:latin typeface="Barlow ExtraBold"/>
              <a:ea typeface="Barlow ExtraBold"/>
              <a:cs typeface="Barlow ExtraBold"/>
              <a:sym typeface="Barlow ExtraBold"/>
            </a:endParaRPr>
          </a:p>
        </p:txBody>
      </p:sp>
      <p:sp>
        <p:nvSpPr>
          <p:cNvPr id="127" name="Google Shape;127;p8"/>
          <p:cNvSpPr txBox="1"/>
          <p:nvPr/>
        </p:nvSpPr>
        <p:spPr>
          <a:xfrm>
            <a:off x="7374625" y="1677649"/>
            <a:ext cx="1590300" cy="966900"/>
          </a:xfrm>
          <a:prstGeom prst="rect">
            <a:avLst/>
          </a:prstGeom>
          <a:noFill/>
          <a:ln>
            <a:noFill/>
          </a:ln>
        </p:spPr>
        <p:txBody>
          <a:bodyPr anchorCtr="0" anchor="t" bIns="91425" lIns="91425" spcFirstLastPara="1" rIns="91425" wrap="square" tIns="91425">
            <a:noAutofit/>
          </a:bodyPr>
          <a:lstStyle/>
          <a:p>
            <a:pPr indent="0" lvl="0" marL="0" marR="0" rtl="0" algn="ctr">
              <a:lnSpc>
                <a:spcPct val="110000"/>
              </a:lnSpc>
              <a:spcBef>
                <a:spcPts val="0"/>
              </a:spcBef>
              <a:spcAft>
                <a:spcPts val="0"/>
              </a:spcAft>
              <a:buClr>
                <a:srgbClr val="000000"/>
              </a:buClr>
              <a:buSzPts val="1400"/>
              <a:buFont typeface="Arial"/>
              <a:buNone/>
            </a:pPr>
            <a:r>
              <a:rPr b="0" i="0" lang="en-GB" sz="1400" u="none" cap="none" strike="noStrike">
                <a:solidFill>
                  <a:srgbClr val="F54996"/>
                </a:solidFill>
                <a:latin typeface="Barlow"/>
                <a:ea typeface="Barlow"/>
                <a:cs typeface="Barlow"/>
                <a:sym typeface="Barlow"/>
              </a:rPr>
              <a:t>From “You look where they look” by James Breeze</a:t>
            </a:r>
            <a:endParaRPr b="0" i="0" sz="800" u="none" cap="none" strike="noStrike">
              <a:solidFill>
                <a:srgbClr val="F54996"/>
              </a:solidFill>
              <a:latin typeface="Barlow"/>
              <a:ea typeface="Barlow"/>
              <a:cs typeface="Barlow"/>
              <a:sym typeface="Barlow"/>
            </a:endParaRPr>
          </a:p>
          <a:p>
            <a:pPr indent="0" lvl="0" marL="0" marR="0" rtl="0" algn="ctr">
              <a:lnSpc>
                <a:spcPct val="110000"/>
              </a:lnSpc>
              <a:spcBef>
                <a:spcPts val="0"/>
              </a:spcBef>
              <a:spcAft>
                <a:spcPts val="0"/>
              </a:spcAft>
              <a:buClr>
                <a:srgbClr val="000000"/>
              </a:buClr>
              <a:buSzPts val="800"/>
              <a:buFont typeface="Arial"/>
              <a:buNone/>
            </a:pPr>
            <a:r>
              <a:rPr b="0" i="0" lang="en-GB" sz="800" u="none" cap="none" strike="noStrike">
                <a:solidFill>
                  <a:srgbClr val="F54996"/>
                </a:solidFill>
                <a:latin typeface="Barlow"/>
                <a:ea typeface="Barlow"/>
                <a:cs typeface="Barlow"/>
                <a:sym typeface="Barlow"/>
              </a:rPr>
              <a:t> </a:t>
            </a:r>
            <a:endParaRPr b="0" i="0" sz="800" u="none" cap="none" strike="noStrike">
              <a:solidFill>
                <a:srgbClr val="F54996"/>
              </a:solidFill>
              <a:latin typeface="Barlow"/>
              <a:ea typeface="Barlow"/>
              <a:cs typeface="Barlow"/>
              <a:sym typeface="Barlow"/>
            </a:endParaRPr>
          </a:p>
        </p:txBody>
      </p:sp>
      <p:grpSp>
        <p:nvGrpSpPr>
          <p:cNvPr id="128" name="Google Shape;128;p8"/>
          <p:cNvGrpSpPr/>
          <p:nvPr/>
        </p:nvGrpSpPr>
        <p:grpSpPr>
          <a:xfrm>
            <a:off x="309474" y="711302"/>
            <a:ext cx="8720801" cy="383773"/>
            <a:chOff x="461874" y="2757427"/>
            <a:chExt cx="8720801" cy="383773"/>
          </a:xfrm>
        </p:grpSpPr>
        <p:sp>
          <p:nvSpPr>
            <p:cNvPr id="129" name="Google Shape;129;p8"/>
            <p:cNvSpPr txBox="1"/>
            <p:nvPr/>
          </p:nvSpPr>
          <p:spPr>
            <a:xfrm>
              <a:off x="805775" y="2802800"/>
              <a:ext cx="8376900" cy="3384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600"/>
                <a:buFont typeface="Arial"/>
                <a:buNone/>
              </a:pPr>
              <a:r>
                <a:rPr b="1" i="1" lang="en-GB" sz="1600" u="none" cap="none" strike="noStrike">
                  <a:solidFill>
                    <a:srgbClr val="000000"/>
                  </a:solidFill>
                  <a:latin typeface="Barlow"/>
                  <a:ea typeface="Barlow"/>
                  <a:cs typeface="Barlow"/>
                  <a:sym typeface="Barlow"/>
                </a:rPr>
                <a:t>Not only can we avoid info. overload, we can only benefit too! (1 of 2)</a:t>
              </a:r>
              <a:endParaRPr b="1" i="1" sz="1600" u="none" cap="none" strike="noStrike">
                <a:solidFill>
                  <a:srgbClr val="000000"/>
                </a:solidFill>
                <a:latin typeface="Barlow"/>
                <a:ea typeface="Barlow"/>
                <a:cs typeface="Barlow"/>
                <a:sym typeface="Barlow"/>
              </a:endParaRPr>
            </a:p>
            <a:p>
              <a:pPr indent="0" lvl="0" marL="0" marR="0" rtl="0" algn="l">
                <a:lnSpc>
                  <a:spcPct val="110000"/>
                </a:lnSpc>
                <a:spcBef>
                  <a:spcPts val="0"/>
                </a:spcBef>
                <a:spcAft>
                  <a:spcPts val="0"/>
                </a:spcAft>
                <a:buClr>
                  <a:srgbClr val="000000"/>
                </a:buClr>
                <a:buSzPts val="1100"/>
                <a:buFont typeface="Arial"/>
                <a:buNone/>
              </a:pPr>
              <a:r>
                <a:t/>
              </a:r>
              <a:endParaRPr b="0" i="0" sz="1300" u="none" cap="none" strike="noStrike">
                <a:solidFill>
                  <a:srgbClr val="000000"/>
                </a:solidFill>
                <a:latin typeface="Barlow"/>
                <a:ea typeface="Barlow"/>
                <a:cs typeface="Barlow"/>
                <a:sym typeface="Barlow"/>
              </a:endParaRPr>
            </a:p>
          </p:txBody>
        </p:sp>
        <p:pic>
          <p:nvPicPr>
            <p:cNvPr id="130" name="Google Shape;130;p8"/>
            <p:cNvPicPr preferRelativeResize="0"/>
            <p:nvPr/>
          </p:nvPicPr>
          <p:blipFill rotWithShape="1">
            <a:blip r:embed="rId3">
              <a:alphaModFix/>
            </a:blip>
            <a:srcRect b="0" l="0" r="0" t="0"/>
            <a:stretch/>
          </p:blipFill>
          <p:spPr>
            <a:xfrm rot="5400000">
              <a:off x="464675" y="2754626"/>
              <a:ext cx="338299" cy="343901"/>
            </a:xfrm>
            <a:prstGeom prst="rect">
              <a:avLst/>
            </a:prstGeom>
            <a:noFill/>
            <a:ln>
              <a:noFill/>
            </a:ln>
          </p:spPr>
        </p:pic>
      </p:grpSp>
      <p:sp>
        <p:nvSpPr>
          <p:cNvPr id="131" name="Google Shape;131;p8"/>
          <p:cNvSpPr txBox="1"/>
          <p:nvPr/>
        </p:nvSpPr>
        <p:spPr>
          <a:xfrm>
            <a:off x="0" y="1131900"/>
            <a:ext cx="3903600" cy="3632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Barlow"/>
                <a:ea typeface="Barlow"/>
                <a:cs typeface="Barlow"/>
                <a:sym typeface="Barlow"/>
              </a:rPr>
              <a:t>For one, they can allow us to </a:t>
            </a:r>
            <a:r>
              <a:rPr b="1" i="0" lang="en-GB" sz="1400" u="none" cap="none" strike="noStrike">
                <a:solidFill>
                  <a:srgbClr val="000000"/>
                </a:solidFill>
                <a:latin typeface="Barlow"/>
                <a:ea typeface="Barlow"/>
                <a:cs typeface="Barlow"/>
                <a:sym typeface="Barlow"/>
              </a:rPr>
              <a:t>unconsciously direct the user throughout the website</a:t>
            </a:r>
            <a:r>
              <a:rPr b="0" i="0" lang="en-GB" sz="1400" u="none" cap="none" strike="noStrike">
                <a:solidFill>
                  <a:srgbClr val="000000"/>
                </a:solidFill>
                <a:latin typeface="Barlow"/>
                <a:ea typeface="Barlow"/>
                <a:cs typeface="Barlow"/>
                <a:sym typeface="Barlow"/>
              </a:rPr>
              <a:t> without them even realising it. </a:t>
            </a:r>
            <a:endParaRPr b="0" i="0" sz="1400" u="none" cap="none" strike="noStrike">
              <a:solidFill>
                <a:srgbClr val="000000"/>
              </a:solidFill>
              <a:latin typeface="Barlow"/>
              <a:ea typeface="Barlow"/>
              <a:cs typeface="Barlow"/>
              <a:sym typeface="Barlow"/>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a:ea typeface="Barlow"/>
              <a:cs typeface="Barlow"/>
              <a:sym typeface="Barlow"/>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Barlow"/>
                <a:ea typeface="Barlow"/>
                <a:cs typeface="Barlow"/>
                <a:sym typeface="Barlow"/>
              </a:rPr>
              <a:t>Consider the right-hand side example; eye tracking research indicates that having a directed gaze at an area of the website (via some character) </a:t>
            </a:r>
            <a:r>
              <a:rPr b="1" i="0" lang="en-GB" sz="1400" u="none" cap="none" strike="noStrike">
                <a:solidFill>
                  <a:srgbClr val="000000"/>
                </a:solidFill>
                <a:latin typeface="Barlow"/>
                <a:ea typeface="Barlow"/>
                <a:cs typeface="Barlow"/>
                <a:sym typeface="Barlow"/>
              </a:rPr>
              <a:t>makes users unconsciously prioritise that area more.</a:t>
            </a:r>
            <a:endParaRPr b="1" i="0" sz="1400" u="none" cap="none" strike="noStrike">
              <a:solidFill>
                <a:srgbClr val="000000"/>
              </a:solidFill>
              <a:latin typeface="Barlow"/>
              <a:ea typeface="Barlow"/>
              <a:cs typeface="Barlow"/>
              <a:sym typeface="Barlow"/>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a:ea typeface="Barlow"/>
              <a:cs typeface="Barlow"/>
              <a:sym typeface="Barlow"/>
            </a:endParaRPr>
          </a:p>
          <a:p>
            <a:pPr indent="-317500" lvl="0" marL="457200" marR="0" rtl="0" algn="l">
              <a:lnSpc>
                <a:spcPct val="100000"/>
              </a:lnSpc>
              <a:spcBef>
                <a:spcPts val="0"/>
              </a:spcBef>
              <a:spcAft>
                <a:spcPts val="0"/>
              </a:spcAft>
              <a:buClr>
                <a:srgbClr val="000000"/>
              </a:buClr>
              <a:buSzPts val="1400"/>
              <a:buFont typeface="Barlow"/>
              <a:buChar char="●"/>
            </a:pPr>
            <a:r>
              <a:rPr b="0" i="0" lang="en-GB" sz="1400" u="none" cap="none" strike="noStrike">
                <a:solidFill>
                  <a:srgbClr val="000000"/>
                </a:solidFill>
                <a:latin typeface="Barlow"/>
                <a:ea typeface="Barlow"/>
                <a:cs typeface="Barlow"/>
                <a:sym typeface="Barlow"/>
              </a:rPr>
              <a:t>Have you ever gone onto a website and felt like you could navigate it easily? That’s good design - it’s oriented around almost doing it itself (and you’re simply in it for the ride!).</a:t>
            </a:r>
            <a:endParaRPr b="0" i="0" sz="1400" u="none" cap="none" strike="noStrike">
              <a:solidFill>
                <a:srgbClr val="000000"/>
              </a:solidFill>
              <a:latin typeface="Barlow"/>
              <a:ea typeface="Barlow"/>
              <a:cs typeface="Barlow"/>
              <a:sym typeface="Barlow"/>
            </a:endParaRPr>
          </a:p>
        </p:txBody>
      </p:sp>
      <p:cxnSp>
        <p:nvCxnSpPr>
          <p:cNvPr id="132" name="Google Shape;132;p8"/>
          <p:cNvCxnSpPr/>
          <p:nvPr/>
        </p:nvCxnSpPr>
        <p:spPr>
          <a:xfrm>
            <a:off x="4036575" y="1095075"/>
            <a:ext cx="0" cy="3948600"/>
          </a:xfrm>
          <a:prstGeom prst="straightConnector1">
            <a:avLst/>
          </a:prstGeom>
          <a:noFill/>
          <a:ln cap="flat" cmpd="sng" w="76200">
            <a:solidFill>
              <a:srgbClr val="666666"/>
            </a:solidFill>
            <a:prstDash val="solid"/>
            <a:round/>
            <a:headEnd len="sm" w="sm" type="none"/>
            <a:tailEnd len="sm" w="sm" type="none"/>
          </a:ln>
        </p:spPr>
      </p:cxnSp>
      <p:pic>
        <p:nvPicPr>
          <p:cNvPr id="133" name="Google Shape;133;p8"/>
          <p:cNvPicPr preferRelativeResize="0"/>
          <p:nvPr/>
        </p:nvPicPr>
        <p:blipFill rotWithShape="1">
          <a:blip r:embed="rId4">
            <a:alphaModFix/>
          </a:blip>
          <a:srcRect b="3814" l="1272" r="2341" t="1978"/>
          <a:stretch/>
        </p:blipFill>
        <p:spPr>
          <a:xfrm>
            <a:off x="4169600" y="1095063"/>
            <a:ext cx="3072001" cy="2215922"/>
          </a:xfrm>
          <a:prstGeom prst="rect">
            <a:avLst/>
          </a:prstGeom>
          <a:noFill/>
          <a:ln cap="flat" cmpd="sng" w="19050">
            <a:solidFill>
              <a:schemeClr val="dk2"/>
            </a:solidFill>
            <a:prstDash val="solid"/>
            <a:round/>
            <a:headEnd len="sm" w="sm" type="none"/>
            <a:tailEnd len="sm" w="sm" type="none"/>
          </a:ln>
        </p:spPr>
      </p:pic>
      <p:pic>
        <p:nvPicPr>
          <p:cNvPr id="134" name="Google Shape;134;p8"/>
          <p:cNvPicPr preferRelativeResize="0"/>
          <p:nvPr/>
        </p:nvPicPr>
        <p:blipFill rotWithShape="1">
          <a:blip r:embed="rId5">
            <a:alphaModFix/>
          </a:blip>
          <a:srcRect b="5512" l="1749" r="2675" t="3807"/>
          <a:stretch/>
        </p:blipFill>
        <p:spPr>
          <a:xfrm>
            <a:off x="6080225" y="2919675"/>
            <a:ext cx="2950054" cy="2124001"/>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8" name="Shape 138"/>
        <p:cNvGrpSpPr/>
        <p:nvPr/>
      </p:nvGrpSpPr>
      <p:grpSpPr>
        <a:xfrm>
          <a:off x="0" y="0"/>
          <a:ext cx="0" cy="0"/>
          <a:chOff x="0" y="0"/>
          <a:chExt cx="0" cy="0"/>
        </a:xfrm>
      </p:grpSpPr>
      <p:sp>
        <p:nvSpPr>
          <p:cNvPr id="139" name="Google Shape;139;p9"/>
          <p:cNvSpPr txBox="1"/>
          <p:nvPr/>
        </p:nvSpPr>
        <p:spPr>
          <a:xfrm>
            <a:off x="253100" y="349200"/>
            <a:ext cx="8777100" cy="514500"/>
          </a:xfrm>
          <a:prstGeom prst="rect">
            <a:avLst/>
          </a:prstGeom>
          <a:noFill/>
          <a:ln>
            <a:noFill/>
          </a:ln>
        </p:spPr>
        <p:txBody>
          <a:bodyPr anchorCtr="0" anchor="t" bIns="0" lIns="0" spcFirstLastPara="1" rIns="0" wrap="square" tIns="0">
            <a:noAutofit/>
          </a:bodyPr>
          <a:lstStyle/>
          <a:p>
            <a:pPr indent="0" lvl="0" marL="0" marR="0" rtl="0" algn="l">
              <a:lnSpc>
                <a:spcPct val="65000"/>
              </a:lnSpc>
              <a:spcBef>
                <a:spcPts val="0"/>
              </a:spcBef>
              <a:spcAft>
                <a:spcPts val="0"/>
              </a:spcAft>
              <a:buClr>
                <a:schemeClr val="dk1"/>
              </a:buClr>
              <a:buSzPts val="3400"/>
              <a:buFont typeface="Arial"/>
              <a:buNone/>
            </a:pPr>
            <a:r>
              <a:rPr b="0" i="0" lang="en-GB" sz="3400" u="none" cap="none" strike="noStrike">
                <a:solidFill>
                  <a:schemeClr val="dk1"/>
                </a:solidFill>
                <a:latin typeface="Barlow ExtraBold"/>
                <a:ea typeface="Barlow ExtraBold"/>
                <a:cs typeface="Barlow ExtraBold"/>
                <a:sym typeface="Barlow ExtraBold"/>
              </a:rPr>
              <a:t>What do these heuristics help complement?</a:t>
            </a:r>
            <a:endParaRPr b="0" i="0" sz="3400" u="none" cap="none" strike="noStrike">
              <a:solidFill>
                <a:schemeClr val="dk1"/>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3400"/>
              <a:buFont typeface="Arial"/>
              <a:buNone/>
            </a:pPr>
            <a:r>
              <a:t/>
            </a:r>
            <a:endParaRPr b="0" i="0" sz="3400" u="none" cap="none" strike="noStrike">
              <a:solidFill>
                <a:srgbClr val="000000"/>
              </a:solidFill>
              <a:latin typeface="Barlow ExtraBold"/>
              <a:ea typeface="Barlow ExtraBold"/>
              <a:cs typeface="Barlow ExtraBold"/>
              <a:sym typeface="Barlow ExtraBold"/>
            </a:endParaRPr>
          </a:p>
        </p:txBody>
      </p:sp>
      <p:grpSp>
        <p:nvGrpSpPr>
          <p:cNvPr id="140" name="Google Shape;140;p9"/>
          <p:cNvGrpSpPr/>
          <p:nvPr/>
        </p:nvGrpSpPr>
        <p:grpSpPr>
          <a:xfrm>
            <a:off x="309474" y="711302"/>
            <a:ext cx="8720801" cy="383773"/>
            <a:chOff x="461874" y="2757427"/>
            <a:chExt cx="8720801" cy="383773"/>
          </a:xfrm>
        </p:grpSpPr>
        <p:sp>
          <p:nvSpPr>
            <p:cNvPr id="141" name="Google Shape;141;p9"/>
            <p:cNvSpPr txBox="1"/>
            <p:nvPr/>
          </p:nvSpPr>
          <p:spPr>
            <a:xfrm>
              <a:off x="805775" y="2802800"/>
              <a:ext cx="8376900" cy="3384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600"/>
                <a:buFont typeface="Arial"/>
                <a:buNone/>
              </a:pPr>
              <a:r>
                <a:rPr b="1" i="1" lang="en-GB" sz="1600" u="none" cap="none" strike="noStrike">
                  <a:solidFill>
                    <a:srgbClr val="000000"/>
                  </a:solidFill>
                  <a:latin typeface="Barlow"/>
                  <a:ea typeface="Barlow"/>
                  <a:cs typeface="Barlow"/>
                  <a:sym typeface="Barlow"/>
                </a:rPr>
                <a:t>Not only can we avoid info. overload, we can only benefit too! (2 of 2)</a:t>
              </a:r>
              <a:endParaRPr b="1" i="1" sz="1600" u="none" cap="none" strike="noStrike">
                <a:solidFill>
                  <a:srgbClr val="000000"/>
                </a:solidFill>
                <a:latin typeface="Barlow"/>
                <a:ea typeface="Barlow"/>
                <a:cs typeface="Barlow"/>
                <a:sym typeface="Barlow"/>
              </a:endParaRPr>
            </a:p>
            <a:p>
              <a:pPr indent="0" lvl="0" marL="0" marR="0" rtl="0" algn="l">
                <a:lnSpc>
                  <a:spcPct val="110000"/>
                </a:lnSpc>
                <a:spcBef>
                  <a:spcPts val="0"/>
                </a:spcBef>
                <a:spcAft>
                  <a:spcPts val="0"/>
                </a:spcAft>
                <a:buClr>
                  <a:srgbClr val="000000"/>
                </a:buClr>
                <a:buSzPts val="1100"/>
                <a:buFont typeface="Arial"/>
                <a:buNone/>
              </a:pPr>
              <a:r>
                <a:t/>
              </a:r>
              <a:endParaRPr b="0" i="0" sz="1300" u="none" cap="none" strike="noStrike">
                <a:solidFill>
                  <a:srgbClr val="000000"/>
                </a:solidFill>
                <a:latin typeface="Barlow"/>
                <a:ea typeface="Barlow"/>
                <a:cs typeface="Barlow"/>
                <a:sym typeface="Barlow"/>
              </a:endParaRPr>
            </a:p>
          </p:txBody>
        </p:sp>
        <p:pic>
          <p:nvPicPr>
            <p:cNvPr id="142" name="Google Shape;142;p9"/>
            <p:cNvPicPr preferRelativeResize="0"/>
            <p:nvPr/>
          </p:nvPicPr>
          <p:blipFill rotWithShape="1">
            <a:blip r:embed="rId3">
              <a:alphaModFix/>
            </a:blip>
            <a:srcRect b="0" l="0" r="0" t="0"/>
            <a:stretch/>
          </p:blipFill>
          <p:spPr>
            <a:xfrm rot="5400000">
              <a:off x="464675" y="2754626"/>
              <a:ext cx="338299" cy="343901"/>
            </a:xfrm>
            <a:prstGeom prst="rect">
              <a:avLst/>
            </a:prstGeom>
            <a:noFill/>
            <a:ln>
              <a:noFill/>
            </a:ln>
          </p:spPr>
        </p:pic>
      </p:grpSp>
      <p:sp>
        <p:nvSpPr>
          <p:cNvPr id="143" name="Google Shape;143;p9"/>
          <p:cNvSpPr txBox="1"/>
          <p:nvPr/>
        </p:nvSpPr>
        <p:spPr>
          <a:xfrm>
            <a:off x="33300" y="1148550"/>
            <a:ext cx="4103100" cy="35454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Barlow"/>
                <a:ea typeface="Barlow"/>
                <a:cs typeface="Barlow"/>
                <a:sym typeface="Barlow"/>
              </a:rPr>
              <a:t>For two, they help us design in-line with how people </a:t>
            </a:r>
            <a:r>
              <a:rPr b="1" i="0" lang="en-GB" sz="1400" u="none" cap="none" strike="noStrike">
                <a:solidFill>
                  <a:srgbClr val="000000"/>
                </a:solidFill>
                <a:latin typeface="Barlow"/>
                <a:ea typeface="Barlow"/>
                <a:cs typeface="Barlow"/>
                <a:sym typeface="Barlow"/>
              </a:rPr>
              <a:t>unconsciously scan websites.</a:t>
            </a:r>
            <a:endParaRPr b="1" i="0" sz="1400" u="none" cap="none" strike="noStrike">
              <a:solidFill>
                <a:srgbClr val="000000"/>
              </a:solidFill>
              <a:latin typeface="Barlow"/>
              <a:ea typeface="Barlow"/>
              <a:cs typeface="Barlow"/>
              <a:sym typeface="Barlow"/>
            </a:endParaRPr>
          </a:p>
          <a:p>
            <a:pPr indent="0" lvl="0" marL="45720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Barlow"/>
              <a:ea typeface="Barlow"/>
              <a:cs typeface="Barlow"/>
              <a:sym typeface="Barlow"/>
            </a:endParaRPr>
          </a:p>
          <a:p>
            <a:pPr indent="-317500" lvl="0" marL="457200" marR="0" rtl="0" algn="l">
              <a:lnSpc>
                <a:spcPct val="100000"/>
              </a:lnSpc>
              <a:spcBef>
                <a:spcPts val="0"/>
              </a:spcBef>
              <a:spcAft>
                <a:spcPts val="0"/>
              </a:spcAft>
              <a:buClr>
                <a:srgbClr val="000000"/>
              </a:buClr>
              <a:buSzPts val="1400"/>
              <a:buFont typeface="Barlow"/>
              <a:buChar char="●"/>
            </a:pPr>
            <a:r>
              <a:rPr b="0" i="0" lang="en-GB" sz="1400" u="none" cap="none" strike="noStrike">
                <a:solidFill>
                  <a:srgbClr val="000000"/>
                </a:solidFill>
                <a:latin typeface="Barlow"/>
                <a:ea typeface="Barlow"/>
                <a:cs typeface="Barlow"/>
                <a:sym typeface="Barlow"/>
              </a:rPr>
              <a:t>Note that many people will scan websites in a F or Z-pattern, which is why most websites are structured in that pattern!</a:t>
            </a:r>
            <a:endParaRPr b="0" i="0" sz="1400" u="none" cap="none" strike="noStrike">
              <a:solidFill>
                <a:srgbClr val="000000"/>
              </a:solidFill>
              <a:latin typeface="Barlow"/>
              <a:ea typeface="Barlow"/>
              <a:cs typeface="Barlow"/>
              <a:sym typeface="Barlow"/>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a:ea typeface="Barlow"/>
              <a:cs typeface="Barlow"/>
              <a:sym typeface="Barlow"/>
            </a:endParaRPr>
          </a:p>
          <a:p>
            <a:pPr indent="-317500" lvl="0" marL="457200" marR="0" rtl="0" algn="l">
              <a:lnSpc>
                <a:spcPct val="100000"/>
              </a:lnSpc>
              <a:spcBef>
                <a:spcPts val="0"/>
              </a:spcBef>
              <a:spcAft>
                <a:spcPts val="0"/>
              </a:spcAft>
              <a:buClr>
                <a:srgbClr val="000000"/>
              </a:buClr>
              <a:buSzPts val="1400"/>
              <a:buFont typeface="Barlow"/>
              <a:buChar char="●"/>
            </a:pPr>
            <a:r>
              <a:rPr b="1" i="0" lang="en-GB" sz="1400" u="sng" cap="none" strike="noStrike">
                <a:solidFill>
                  <a:srgbClr val="000000"/>
                </a:solidFill>
                <a:latin typeface="Barlow"/>
                <a:ea typeface="Barlow"/>
                <a:cs typeface="Barlow"/>
                <a:sym typeface="Barlow"/>
              </a:rPr>
              <a:t>This is likely due:</a:t>
            </a:r>
            <a:endParaRPr b="1" i="0" sz="1400" u="sng" cap="none" strike="noStrike">
              <a:solidFill>
                <a:srgbClr val="000000"/>
              </a:solidFill>
              <a:latin typeface="Barlow"/>
              <a:ea typeface="Barlow"/>
              <a:cs typeface="Barlow"/>
              <a:sym typeface="Barlow"/>
            </a:endParaRPr>
          </a:p>
          <a:p>
            <a:pPr indent="0" lvl="0" marL="457200" marR="0" rtl="0" algn="l">
              <a:lnSpc>
                <a:spcPct val="100000"/>
              </a:lnSpc>
              <a:spcBef>
                <a:spcPts val="1000"/>
              </a:spcBef>
              <a:spcAft>
                <a:spcPts val="0"/>
              </a:spcAft>
              <a:buClr>
                <a:srgbClr val="000000"/>
              </a:buClr>
              <a:buSzPts val="1400"/>
              <a:buFont typeface="Arial"/>
              <a:buNone/>
            </a:pPr>
            <a:r>
              <a:rPr b="0" i="0" lang="en-GB" sz="1400" u="none" cap="none" strike="noStrike">
                <a:solidFill>
                  <a:srgbClr val="000000"/>
                </a:solidFill>
                <a:latin typeface="Barlow"/>
                <a:ea typeface="Barlow"/>
                <a:cs typeface="Barlow"/>
                <a:sym typeface="Barlow"/>
              </a:rPr>
              <a:t>It’s simply more efficient - there are a million alternatives to that current screen + reading from a screen is tiring</a:t>
            </a:r>
            <a:endParaRPr b="0" i="0" sz="1400" u="none" cap="none" strike="noStrike">
              <a:solidFill>
                <a:srgbClr val="000000"/>
              </a:solidFill>
              <a:latin typeface="Barlow"/>
              <a:ea typeface="Barlow"/>
              <a:cs typeface="Barlow"/>
              <a:sym typeface="Barlow"/>
            </a:endParaRPr>
          </a:p>
          <a:p>
            <a:pPr indent="0" lvl="0" marL="9144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a:ea typeface="Barlow"/>
              <a:cs typeface="Barlow"/>
              <a:sym typeface="Barlow"/>
            </a:endParaRPr>
          </a:p>
          <a:p>
            <a:pPr indent="0" lvl="0" marL="45720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Barlow"/>
                <a:ea typeface="Barlow"/>
                <a:cs typeface="Barlow"/>
                <a:sym typeface="Barlow"/>
              </a:rPr>
              <a:t>Information foraging theory - like animals, we forage right now for information instead and can do it faster this way</a:t>
            </a:r>
            <a:endParaRPr b="0" i="0" sz="1400" u="none" cap="none" strike="noStrike">
              <a:solidFill>
                <a:srgbClr val="000000"/>
              </a:solidFill>
              <a:latin typeface="Barlow"/>
              <a:ea typeface="Barlow"/>
              <a:cs typeface="Barlow"/>
              <a:sym typeface="Barlow"/>
            </a:endParaRPr>
          </a:p>
        </p:txBody>
      </p:sp>
      <p:cxnSp>
        <p:nvCxnSpPr>
          <p:cNvPr id="144" name="Google Shape;144;p9"/>
          <p:cNvCxnSpPr/>
          <p:nvPr/>
        </p:nvCxnSpPr>
        <p:spPr>
          <a:xfrm flipH="1">
            <a:off x="4177975" y="1023975"/>
            <a:ext cx="8400" cy="4036200"/>
          </a:xfrm>
          <a:prstGeom prst="straightConnector1">
            <a:avLst/>
          </a:prstGeom>
          <a:noFill/>
          <a:ln cap="flat" cmpd="sng" w="76200">
            <a:solidFill>
              <a:srgbClr val="666666"/>
            </a:solidFill>
            <a:prstDash val="solid"/>
            <a:round/>
            <a:headEnd len="sm" w="sm" type="none"/>
            <a:tailEnd len="sm" w="sm" type="none"/>
          </a:ln>
        </p:spPr>
      </p:cxnSp>
      <p:pic>
        <p:nvPicPr>
          <p:cNvPr id="145" name="Google Shape;145;p9"/>
          <p:cNvPicPr preferRelativeResize="0"/>
          <p:nvPr/>
        </p:nvPicPr>
        <p:blipFill rotWithShape="1">
          <a:blip r:embed="rId4">
            <a:alphaModFix/>
          </a:blip>
          <a:srcRect b="5908" l="0" r="4451" t="745"/>
          <a:stretch/>
        </p:blipFill>
        <p:spPr>
          <a:xfrm>
            <a:off x="4336088" y="1023963"/>
            <a:ext cx="4694101" cy="2123150"/>
          </a:xfrm>
          <a:prstGeom prst="rect">
            <a:avLst/>
          </a:prstGeom>
          <a:noFill/>
          <a:ln cap="flat" cmpd="sng" w="19050">
            <a:solidFill>
              <a:schemeClr val="dk2"/>
            </a:solidFill>
            <a:prstDash val="solid"/>
            <a:round/>
            <a:headEnd len="sm" w="sm" type="none"/>
            <a:tailEnd len="sm" w="sm" type="none"/>
          </a:ln>
        </p:spPr>
      </p:pic>
      <p:pic>
        <p:nvPicPr>
          <p:cNvPr id="146" name="Google Shape;146;p9"/>
          <p:cNvPicPr preferRelativeResize="0"/>
          <p:nvPr/>
        </p:nvPicPr>
        <p:blipFill rotWithShape="1">
          <a:blip r:embed="rId5">
            <a:alphaModFix/>
          </a:blip>
          <a:srcRect b="2553" l="5717" r="6594" t="0"/>
          <a:stretch/>
        </p:blipFill>
        <p:spPr>
          <a:xfrm>
            <a:off x="5077475" y="3265750"/>
            <a:ext cx="3211351" cy="1786175"/>
          </a:xfrm>
          <a:prstGeom prst="rect">
            <a:avLst/>
          </a:prstGeom>
          <a:noFill/>
          <a:ln cap="flat" cmpd="sng" w="19050">
            <a:solidFill>
              <a:schemeClr val="dk2"/>
            </a:solidFill>
            <a:prstDash val="solid"/>
            <a:round/>
            <a:headEnd len="sm" w="sm" type="none"/>
            <a:tailEnd len="sm" w="sm" type="none"/>
          </a:ln>
        </p:spPr>
      </p:pic>
      <p:sp>
        <p:nvSpPr>
          <p:cNvPr id="147" name="Google Shape;147;p9"/>
          <p:cNvSpPr txBox="1"/>
          <p:nvPr/>
        </p:nvSpPr>
        <p:spPr>
          <a:xfrm>
            <a:off x="5127425" y="4665575"/>
            <a:ext cx="1023000" cy="261600"/>
          </a:xfrm>
          <a:prstGeom prst="rect">
            <a:avLst/>
          </a:prstGeom>
          <a:noFill/>
          <a:ln>
            <a:noFill/>
          </a:ln>
        </p:spPr>
        <p:txBody>
          <a:bodyPr anchorCtr="0" anchor="t" bIns="91425" lIns="91425" spcFirstLastPara="1" rIns="91425" wrap="square" tIns="91425">
            <a:noAutofit/>
          </a:bodyPr>
          <a:lstStyle/>
          <a:p>
            <a:pPr indent="0" lvl="0" marL="0" marR="0" rtl="0" algn="l">
              <a:lnSpc>
                <a:spcPct val="110000"/>
              </a:lnSpc>
              <a:spcBef>
                <a:spcPts val="0"/>
              </a:spcBef>
              <a:spcAft>
                <a:spcPts val="0"/>
              </a:spcAft>
              <a:buClr>
                <a:srgbClr val="000000"/>
              </a:buClr>
              <a:buSzPts val="1400"/>
              <a:buFont typeface="Arial"/>
              <a:buNone/>
            </a:pPr>
            <a:r>
              <a:rPr b="1" i="0" lang="en-GB" sz="1400" u="sng" cap="none" strike="noStrike">
                <a:solidFill>
                  <a:srgbClr val="F54996"/>
                </a:solidFill>
                <a:latin typeface="Barlow"/>
                <a:ea typeface="Barlow"/>
                <a:cs typeface="Barlow"/>
                <a:sym typeface="Barlow"/>
              </a:rPr>
              <a:t>Z Example</a:t>
            </a:r>
            <a:endParaRPr b="1" i="0" sz="800" u="sng" cap="none" strike="noStrike">
              <a:solidFill>
                <a:srgbClr val="F54996"/>
              </a:solidFill>
              <a:latin typeface="Barlow"/>
              <a:ea typeface="Barlow"/>
              <a:cs typeface="Barlow"/>
              <a:sym typeface="Barlow"/>
            </a:endParaRPr>
          </a:p>
          <a:p>
            <a:pPr indent="0" lvl="0" marL="0" marR="0" rtl="0" algn="ctr">
              <a:lnSpc>
                <a:spcPct val="110000"/>
              </a:lnSpc>
              <a:spcBef>
                <a:spcPts val="0"/>
              </a:spcBef>
              <a:spcAft>
                <a:spcPts val="0"/>
              </a:spcAft>
              <a:buClr>
                <a:srgbClr val="000000"/>
              </a:buClr>
              <a:buSzPts val="800"/>
              <a:buFont typeface="Arial"/>
              <a:buNone/>
            </a:pPr>
            <a:r>
              <a:rPr b="1" i="0" lang="en-GB" sz="800" u="none" cap="none" strike="noStrike">
                <a:solidFill>
                  <a:srgbClr val="F54996"/>
                </a:solidFill>
                <a:latin typeface="Barlow"/>
                <a:ea typeface="Barlow"/>
                <a:cs typeface="Barlow"/>
                <a:sym typeface="Barlow"/>
              </a:rPr>
              <a:t> </a:t>
            </a:r>
            <a:endParaRPr b="1" i="0" sz="800" u="none" cap="none" strike="noStrike">
              <a:solidFill>
                <a:srgbClr val="F54996"/>
              </a:solidFill>
              <a:latin typeface="Barlow"/>
              <a:ea typeface="Barlow"/>
              <a:cs typeface="Barlow"/>
              <a:sym typeface="Barlow"/>
            </a:endParaRPr>
          </a:p>
        </p:txBody>
      </p:sp>
      <p:sp>
        <p:nvSpPr>
          <p:cNvPr id="148" name="Google Shape;148;p9"/>
          <p:cNvSpPr txBox="1"/>
          <p:nvPr/>
        </p:nvSpPr>
        <p:spPr>
          <a:xfrm>
            <a:off x="4994250" y="2749525"/>
            <a:ext cx="1023000" cy="261600"/>
          </a:xfrm>
          <a:prstGeom prst="rect">
            <a:avLst/>
          </a:prstGeom>
          <a:noFill/>
          <a:ln>
            <a:noFill/>
          </a:ln>
        </p:spPr>
        <p:txBody>
          <a:bodyPr anchorCtr="0" anchor="t" bIns="91425" lIns="91425" spcFirstLastPara="1" rIns="91425" wrap="square" tIns="91425">
            <a:noAutofit/>
          </a:bodyPr>
          <a:lstStyle/>
          <a:p>
            <a:pPr indent="0" lvl="0" marL="0" marR="0" rtl="0" algn="l">
              <a:lnSpc>
                <a:spcPct val="110000"/>
              </a:lnSpc>
              <a:spcBef>
                <a:spcPts val="0"/>
              </a:spcBef>
              <a:spcAft>
                <a:spcPts val="0"/>
              </a:spcAft>
              <a:buClr>
                <a:srgbClr val="000000"/>
              </a:buClr>
              <a:buSzPts val="1400"/>
              <a:buFont typeface="Arial"/>
              <a:buNone/>
            </a:pPr>
            <a:r>
              <a:rPr b="1" i="0" lang="en-GB" sz="1400" u="sng" cap="none" strike="noStrike">
                <a:solidFill>
                  <a:srgbClr val="FFFF00"/>
                </a:solidFill>
                <a:latin typeface="Barlow"/>
                <a:ea typeface="Barlow"/>
                <a:cs typeface="Barlow"/>
                <a:sym typeface="Barlow"/>
              </a:rPr>
              <a:t>F Example</a:t>
            </a:r>
            <a:endParaRPr b="1" i="0" sz="800" u="sng" cap="none" strike="noStrike">
              <a:solidFill>
                <a:srgbClr val="FFFF00"/>
              </a:solidFill>
              <a:latin typeface="Barlow"/>
              <a:ea typeface="Barlow"/>
              <a:cs typeface="Barlow"/>
              <a:sym typeface="Barlow"/>
            </a:endParaRPr>
          </a:p>
          <a:p>
            <a:pPr indent="0" lvl="0" marL="0" marR="0" rtl="0" algn="ctr">
              <a:lnSpc>
                <a:spcPct val="110000"/>
              </a:lnSpc>
              <a:spcBef>
                <a:spcPts val="0"/>
              </a:spcBef>
              <a:spcAft>
                <a:spcPts val="0"/>
              </a:spcAft>
              <a:buClr>
                <a:srgbClr val="000000"/>
              </a:buClr>
              <a:buSzPts val="800"/>
              <a:buFont typeface="Arial"/>
              <a:buNone/>
            </a:pPr>
            <a:r>
              <a:rPr b="1" i="0" lang="en-GB" sz="800" u="none" cap="none" strike="noStrike">
                <a:solidFill>
                  <a:srgbClr val="FFFF00"/>
                </a:solidFill>
                <a:latin typeface="Barlow"/>
                <a:ea typeface="Barlow"/>
                <a:cs typeface="Barlow"/>
                <a:sym typeface="Barlow"/>
              </a:rPr>
              <a:t> </a:t>
            </a:r>
            <a:endParaRPr b="1" i="0" sz="800" u="none" cap="none" strike="noStrike">
              <a:solidFill>
                <a:srgbClr val="FFFF00"/>
              </a:solidFill>
              <a:latin typeface="Barlow"/>
              <a:ea typeface="Barlow"/>
              <a:cs typeface="Barlow"/>
              <a:sym typeface="Barlow"/>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